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6" r:id="rId2"/>
    <p:sldId id="309" r:id="rId3"/>
    <p:sldId id="264" r:id="rId4"/>
    <p:sldId id="320" r:id="rId5"/>
    <p:sldId id="314" r:id="rId6"/>
    <p:sldId id="319" r:id="rId7"/>
    <p:sldId id="317" r:id="rId8"/>
    <p:sldId id="315" r:id="rId9"/>
    <p:sldId id="318" r:id="rId10"/>
    <p:sldId id="321" r:id="rId11"/>
    <p:sldId id="322" r:id="rId12"/>
    <p:sldId id="305" r:id="rId13"/>
  </p:sldIdLst>
  <p:sldSz cx="12192000" cy="6858000"/>
  <p:notesSz cx="6858000" cy="9144000"/>
  <p:embeddedFontLst>
    <p:embeddedFont>
      <p:font typeface="Franklin Gothic Medium" panose="020B0603020102020204" pitchFamily="34" charset="0"/>
      <p:regular r:id="rId15"/>
      <p: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EuropeCond" panose="04000500000000000000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60"/>
  </p:normalViewPr>
  <p:slideViewPr>
    <p:cSldViewPr>
      <p:cViewPr varScale="1">
        <p:scale>
          <a:sx n="96" d="100"/>
          <a:sy n="96" d="100"/>
        </p:scale>
        <p:origin x="108" y="294"/>
      </p:cViewPr>
      <p:guideLst>
        <p:guide orient="horz" pos="1253"/>
        <p:guide pos="3840"/>
        <p:guide orient="horz" pos="2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Zuzenok\&#1086;&#1089;&#1080;&#1088;&#1090;\&#1048;&#1057;&#1057;&#1051;&#1045;&#1044;&#1054;&#1042;&#1040;&#1053;&#1048;&#1071;_2019\&#1052;&#1080;&#1085;&#1080;&#1089;&#1090;&#1077;&#1088;&#1089;&#1090;&#1074;&#1072;\Kniga1_diagrammy_20161_dash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blic\&#1086;&#1089;&#1080;&#1088;&#1090;\&#1048;&#1057;&#1057;&#1051;&#1045;&#1044;&#1054;&#1042;&#1040;&#1053;&#1048;&#1071;_2018&#1075;\&#1052;&#1048;&#1053;&#1048;&#1057;&#1058;&#1045;&#1056;&#1057;&#1058;&#1042;&#1040;\&#1050;&#1085;&#1080;&#1075;&#1072;1%20&#1076;&#1080;&#1072;&#1075;&#1088;&#1072;&#1084;&#1084;&#1099;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0;&#1072;\&#1087;&#1088;&#1086;&#1092;&#1088;&#1072;&#1073;&#1086;&#1090;&#1072;%20&#1084;&#1080;&#1085;&#1080;&#1089;&#1090;&#1077;&#1088;&#1089;&#1090;&#1074;\Kniga1_diagrammy_20161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uzenok\&#1086;&#1089;&#1080;&#1088;&#1090;\&#1048;&#1057;&#1057;&#1051;&#1045;&#1044;&#1054;&#1042;&#1040;&#1053;&#1048;&#1071;_2019\&#1052;&#1080;&#1085;&#1080;&#1089;&#1090;&#1077;&#1088;&#1089;&#1090;&#1074;&#1072;\Kniga1_diagrammy_20161_dash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0;&#1072;\&#1087;&#1088;&#1086;&#1092;&#1088;&#1072;&#1073;&#1086;&#1090;&#1072;%20&#1084;&#1080;&#1085;&#1080;&#1089;&#1090;&#1077;&#1088;&#1089;&#1090;&#1074;\Kniga1_diagrammy_20161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Zuzenok\&#1086;&#1089;&#1080;&#1088;&#1090;\&#1048;&#1057;&#1057;&#1051;&#1045;&#1044;&#1054;&#1042;&#1040;&#1053;&#1048;&#1071;_2019\&#1052;&#1080;&#1085;&#1080;&#1089;&#1090;&#1077;&#1088;&#1089;&#1090;&#1074;&#1072;\&#1050;&#1085;&#1080;&#1075;&#1072;1%20&#1076;&#1080;&#1072;&#1075;&#1088;&#1072;&#1084;&#1084;&#1099;_2016%20&#8212;%20&#1082;&#1086;&#1087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Zuzenok\&#1086;&#1089;&#1080;&#1088;&#1090;\&#1048;&#1057;&#1057;&#1051;&#1045;&#1044;&#1054;&#1042;&#1040;&#1053;&#1048;&#1071;_2019\&#1052;&#1080;&#1085;&#1080;&#1089;&#1090;&#1077;&#1088;&#1089;&#1090;&#1074;&#1072;\&#1050;&#1085;&#1080;&#1075;&#1072;1%20&#1076;&#1080;&#1072;&#1075;&#1088;&#1072;&#1084;&#1084;&#1099;_2016%20&#8212;%20&#1082;&#1086;&#1087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5210477992320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C7-4F5D-9709-DD969A8E9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F4C8D"/>
                    </a:solidFill>
                    <a:latin typeface="EuropeCond" panose="04000500000000000000" pitchFamily="8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Лист2!$A$7:$A$13</c:f>
              <c:strCache>
                <c:ptCount val="7"/>
                <c:pt idx="0">
                  <c:v>Министерство образования Красноярского края - СПО</c:v>
                </c:pt>
                <c:pt idx="1">
                  <c:v>Агентство труда и занятости населения Красноярского края</c:v>
                </c:pt>
                <c:pt idx="2">
                  <c:v>Агентство молодежной политики и реализации программ общественного развития Красноярского края</c:v>
                </c:pt>
                <c:pt idx="3">
                  <c:v>Министерство образования Красноярского края - ОО</c:v>
                </c:pt>
                <c:pt idx="4">
                  <c:v>Министерство культуры Красноярского края</c:v>
                </c:pt>
                <c:pt idx="5">
                  <c:v>Министерство образования Красноярского края - ВО</c:v>
                </c:pt>
                <c:pt idx="6">
                  <c:v>Министерство социальной политики Красноярского края</c:v>
                </c:pt>
              </c:strCache>
            </c:strRef>
          </c:cat>
          <c:val>
            <c:numRef>
              <c:f>Лист2!$B$7:$B$13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87</c:v>
                </c:pt>
                <c:pt idx="4">
                  <c:v>86</c:v>
                </c:pt>
                <c:pt idx="5">
                  <c:v>80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7-4F5D-9709-DD969A8E93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82043504"/>
        <c:axId val="482044160"/>
      </c:barChart>
      <c:catAx>
        <c:axId val="482043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2044160"/>
        <c:crosses val="autoZero"/>
        <c:auto val="1"/>
        <c:lblAlgn val="ctr"/>
        <c:lblOffset val="100"/>
        <c:noMultiLvlLbl val="0"/>
      </c:catAx>
      <c:valAx>
        <c:axId val="4820441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8204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89636194269019E-2"/>
          <c:y val="4.6525906972333352E-2"/>
          <c:w val="0.91426132779914138"/>
          <c:h val="0.8565299549367604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2276864"/>
        <c:axId val="122286848"/>
      </c:barChart>
      <c:catAx>
        <c:axId val="1222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286848"/>
        <c:crosses val="autoZero"/>
        <c:auto val="1"/>
        <c:lblAlgn val="ctr"/>
        <c:lblOffset val="100"/>
        <c:noMultiLvlLbl val="0"/>
      </c:catAx>
      <c:valAx>
        <c:axId val="12228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2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37325093755012E-2"/>
          <c:y val="0.30273053556226298"/>
          <c:w val="0.91426132779914138"/>
          <c:h val="0.56937464728171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Численность сотрудников подведомственных учреждений, прошедших повышение квалификации по вопросам организации профориентационной работы с населением, чел.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2.5932455550341841E-3"/>
                  <c:y val="6.1431003792275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7-4718-BA5E-0E0C36218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F4C8D"/>
                    </a:solidFill>
                    <a:latin typeface="EuropeCond" panose="04000500000000000000" pitchFamily="8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Лист1!$B$14:$G$14</c:f>
              <c:numCache>
                <c:formatCode>General</c:formatCode>
                <c:ptCount val="6"/>
                <c:pt idx="0">
                  <c:v>377</c:v>
                </c:pt>
                <c:pt idx="1">
                  <c:v>271</c:v>
                </c:pt>
                <c:pt idx="2">
                  <c:v>253</c:v>
                </c:pt>
                <c:pt idx="3">
                  <c:v>382</c:v>
                </c:pt>
                <c:pt idx="4">
                  <c:v>232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7-4718-BA5E-0E0C36218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4652288"/>
        <c:axId val="114653824"/>
      </c:barChart>
      <c:catAx>
        <c:axId val="1146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53824"/>
        <c:crosses val="autoZero"/>
        <c:auto val="1"/>
        <c:lblAlgn val="ctr"/>
        <c:lblOffset val="100"/>
        <c:noMultiLvlLbl val="0"/>
      </c:catAx>
      <c:valAx>
        <c:axId val="11465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6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[Kniga1_diagrammy_20161_dasha.xlsx]Лист1!$A$20</c:f>
              <c:strCache>
                <c:ptCount val="1"/>
                <c:pt idx="0">
                  <c:v>Численность граждан, охваченных профориентационной работой,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157232704402514E-3"/>
                  <c:y val="-1.379310344827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C-4163-83F2-283090AC4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F4C8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[Kniga1_diagrammy_20161_dasha.xlsx]Лист1!$B$19:$G$19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[Kniga1_diagrammy_20161_dasha.xlsx]Лист1!$B$20:$G$20</c:f>
              <c:numCache>
                <c:formatCode>General</c:formatCode>
                <c:ptCount val="6"/>
                <c:pt idx="0">
                  <c:v>425256</c:v>
                </c:pt>
                <c:pt idx="1">
                  <c:v>314566</c:v>
                </c:pt>
                <c:pt idx="2">
                  <c:v>511552</c:v>
                </c:pt>
                <c:pt idx="3">
                  <c:v>708573</c:v>
                </c:pt>
                <c:pt idx="4">
                  <c:v>721135</c:v>
                </c:pt>
                <c:pt idx="5">
                  <c:v>658539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163-83F2-283090AC4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650240"/>
        <c:axId val="86656128"/>
      </c:barChart>
      <c:catAx>
        <c:axId val="866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56128"/>
        <c:crosses val="autoZero"/>
        <c:auto val="1"/>
        <c:lblAlgn val="ctr"/>
        <c:lblOffset val="100"/>
        <c:noMultiLvlLbl val="0"/>
      </c:catAx>
      <c:valAx>
        <c:axId val="86656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6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Лист1!$A$22</c:f>
              <c:strCache>
                <c:ptCount val="1"/>
                <c:pt idx="0">
                  <c:v>Количество мероприятий профориентационной направленности, проводимых подведомственными учреждениями (в год)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2.7378507871322019E-3"/>
                  <c:y val="-5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E-4077-90D1-865C6A991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F4C8D"/>
                    </a:solidFill>
                    <a:latin typeface="EuropeCond" panose="04000500000000000000" pitchFamily="8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Лист1!$B$21:$G$21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Лист1!$B$22:$G$22</c:f>
              <c:numCache>
                <c:formatCode>General</c:formatCode>
                <c:ptCount val="6"/>
                <c:pt idx="0">
                  <c:v>4400</c:v>
                </c:pt>
                <c:pt idx="1">
                  <c:v>3742</c:v>
                </c:pt>
                <c:pt idx="2">
                  <c:v>7773</c:v>
                </c:pt>
                <c:pt idx="3">
                  <c:v>12188</c:v>
                </c:pt>
                <c:pt idx="4">
                  <c:v>15505</c:v>
                </c:pt>
                <c:pt idx="5">
                  <c:v>15339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E-4077-90D1-865C6A991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539328"/>
        <c:axId val="115569792"/>
      </c:barChart>
      <c:catAx>
        <c:axId val="1155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569792"/>
        <c:crosses val="autoZero"/>
        <c:auto val="1"/>
        <c:lblAlgn val="ctr"/>
        <c:lblOffset val="100"/>
        <c:noMultiLvlLbl val="0"/>
      </c:catAx>
      <c:valAx>
        <c:axId val="11556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rgbClr val="2F4C8D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+mn-cs"/>
              </a:rPr>
              <a:t>Направления</a:t>
            </a:r>
            <a:endParaRPr lang="ru-RU" sz="2000" b="1" i="0" u="none" strike="noStrike" kern="1200" baseline="0" dirty="0">
              <a:solidFill>
                <a:srgbClr val="2F4C8D"/>
              </a:solidFill>
              <a:latin typeface="EuropeCond" panose="04000500000000000000" pitchFamily="82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078006318011449"/>
          <c:y val="1.0609893433227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rgbClr val="2F4C8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12488161297218"/>
          <c:y val="0.16347154593151092"/>
          <c:w val="0.494269337557108"/>
          <c:h val="0.74969785158011004"/>
        </c:manualLayout>
      </c:layout>
      <c:barChart>
        <c:barDir val="bar"/>
        <c:grouping val="clustered"/>
        <c:varyColors val="0"/>
        <c:ser>
          <c:idx val="0"/>
          <c:order val="2"/>
          <c:tx>
            <c:strRef>
              <c:f>Лист1!$B$30</c:f>
              <c:strCache>
                <c:ptCount val="1"/>
                <c:pt idx="0">
                  <c:v>2013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F4C8D"/>
                    </a:solidFill>
                    <a:latin typeface="EuropeCond" panose="04000500000000000000" pitchFamily="8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Лист1!$A$31:$A$35</c:f>
              <c:strCache>
                <c:ptCount val="5"/>
                <c:pt idx="0">
                  <c:v>Профессиональное информирование</c:v>
                </c:pt>
                <c:pt idx="1">
                  <c:v>Консультирование по вопросам профопределения</c:v>
                </c:pt>
                <c:pt idx="2">
                  <c:v>Консультирование по вопросам трудоустройства, построения профессиональной карьеры</c:v>
                </c:pt>
                <c:pt idx="3">
                  <c:v>Профессиональная, производственная и социальная адаптация</c:v>
                </c:pt>
                <c:pt idx="4">
                  <c:v>Профессиональный подбор</c:v>
                </c:pt>
              </c:strCache>
            </c:strRef>
          </c:cat>
          <c:val>
            <c:numRef>
              <c:f>Лист1!$B$31:$B$35</c:f>
              <c:numCache>
                <c:formatCode>General</c:formatCode>
                <c:ptCount val="5"/>
                <c:pt idx="0">
                  <c:v>96.3</c:v>
                </c:pt>
                <c:pt idx="1">
                  <c:v>63.1</c:v>
                </c:pt>
                <c:pt idx="2">
                  <c:v>13.3</c:v>
                </c:pt>
                <c:pt idx="3">
                  <c:v>13.3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A-4AA7-9188-8B0E4598D3AE}"/>
            </c:ext>
          </c:extLst>
        </c:ser>
        <c:ser>
          <c:idx val="3"/>
          <c:order val="3"/>
          <c:tx>
            <c:strRef>
              <c:f>Лист1!$E$30</c:f>
              <c:strCache>
                <c:ptCount val="1"/>
                <c:pt idx="0">
                  <c:v>2018 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F4C8D"/>
                    </a:solidFill>
                    <a:latin typeface="EuropeCond" panose="04000500000000000000" pitchFamily="8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Лист1!$E$31:$E$35</c:f>
              <c:numCache>
                <c:formatCode>0.0</c:formatCode>
                <c:ptCount val="5"/>
                <c:pt idx="0" formatCode="General">
                  <c:v>82.4</c:v>
                </c:pt>
                <c:pt idx="1">
                  <c:v>68.639053254437869</c:v>
                </c:pt>
                <c:pt idx="2">
                  <c:v>12.42603550295858</c:v>
                </c:pt>
                <c:pt idx="3">
                  <c:v>9.8619329388560164</c:v>
                </c:pt>
                <c:pt idx="4">
                  <c:v>9.5989480604865225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A-4AA7-9188-8B0E4598D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2426112"/>
        <c:axId val="12242764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Лист1!$D$30</c15:sqref>
                        </c15:formulaRef>
                      </c:ext>
                    </c:extLst>
                    <c:strCache>
                      <c:ptCount val="1"/>
                      <c:pt idx="0">
                        <c:v>2017 г.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Лист1!$A$31:$A$35</c15:sqref>
                        </c15:formulaRef>
                      </c:ext>
                    </c:extLst>
                    <c:strCache>
                      <c:ptCount val="5"/>
                      <c:pt idx="0">
                        <c:v>Профессиональное информирование</c:v>
                      </c:pt>
                      <c:pt idx="1">
                        <c:v>Консультирование по вопросам профопределения</c:v>
                      </c:pt>
                      <c:pt idx="2">
                        <c:v>Консультирование по вопросам трудоустройства, построения профессиональной карьеры</c:v>
                      </c:pt>
                      <c:pt idx="3">
                        <c:v>Профессиональная, производственная и социальная адаптация</c:v>
                      </c:pt>
                      <c:pt idx="4">
                        <c:v>Профессиональный подбор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Лист1!$D$31:$D$35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81.5</c:v>
                      </c:pt>
                      <c:pt idx="1">
                        <c:v>67.099999999999994</c:v>
                      </c:pt>
                      <c:pt idx="2">
                        <c:v>11.3</c:v>
                      </c:pt>
                      <c:pt idx="3">
                        <c:v>9</c:v>
                      </c:pt>
                      <c:pt idx="4">
                        <c:v>8.6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0BA-4AA7-9188-8B0E4598D3AE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Лист1!$C$30</c15:sqref>
                        </c15:formulaRef>
                      </c:ext>
                    </c:extLst>
                    <c:strCache>
                      <c:ptCount val="1"/>
                      <c:pt idx="0">
                        <c:v>2016 г.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Лист1!$C$31:$C$35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74.2</c:v>
                      </c:pt>
                      <c:pt idx="1">
                        <c:v>63.7</c:v>
                      </c:pt>
                      <c:pt idx="2">
                        <c:v>11.4</c:v>
                      </c:pt>
                      <c:pt idx="3">
                        <c:v>10.3</c:v>
                      </c:pt>
                      <c:pt idx="4">
                        <c:v>9.3000000000000007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0BA-4AA7-9188-8B0E4598D3AE}"/>
                  </c:ext>
                </c:extLst>
              </c15:ser>
            </c15:filteredBarSeries>
          </c:ext>
        </c:extLst>
      </c:barChart>
      <c:catAx>
        <c:axId val="122426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427648"/>
        <c:crosses val="autoZero"/>
        <c:auto val="1"/>
        <c:lblAlgn val="ctr"/>
        <c:lblOffset val="100"/>
        <c:noMultiLvlLbl val="0"/>
      </c:catAx>
      <c:valAx>
        <c:axId val="1224276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4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2F4C8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rgbClr val="2F4C8D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+mn-cs"/>
              </a:rPr>
              <a:t>Формы</a:t>
            </a:r>
            <a:endParaRPr lang="ru-RU" sz="2000" b="1" i="0" u="none" strike="noStrike" kern="1200" baseline="0" dirty="0">
              <a:solidFill>
                <a:srgbClr val="2F4C8D"/>
              </a:solidFill>
              <a:latin typeface="EuropeCond" panose="04000500000000000000" pitchFamily="82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5494773679605838"/>
          <c:y val="2.007807193090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rgbClr val="2F4C8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10154448000875"/>
          <c:y val="0.13959882867155587"/>
          <c:w val="0.51274744245687809"/>
          <c:h val="0.78540409531771849"/>
        </c:manualLayout>
      </c:layout>
      <c:barChart>
        <c:barDir val="bar"/>
        <c:grouping val="clustered"/>
        <c:varyColors val="0"/>
        <c:ser>
          <c:idx val="0"/>
          <c:order val="2"/>
          <c:tx>
            <c:strRef>
              <c:f>Лист1!$B$50</c:f>
              <c:strCache>
                <c:ptCount val="1"/>
                <c:pt idx="0">
                  <c:v>2013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F4C8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Лист1!$A$51:$A$56</c:f>
              <c:strCache>
                <c:ptCount val="6"/>
                <c:pt idx="0">
                  <c:v>Экскурсии на предприятия, учреждения (организации)</c:v>
                </c:pt>
                <c:pt idx="1">
                  <c:v>Игровые формы (профориентационные игры, «квесты», викторины, КВН и т.п.) </c:v>
                </c:pt>
                <c:pt idx="2">
                  <c:v>Экскурсии в организации профессионального образования </c:v>
                </c:pt>
                <c:pt idx="3">
                  <c:v>Профессиональные пробы</c:v>
                </c:pt>
                <c:pt idx="4">
                  <c:v>Творческие конкурсы профориентационной направленности/ профессионального мастерства</c:v>
                </c:pt>
                <c:pt idx="5">
                  <c:v>Проектная деятельность профориентационной направленности</c:v>
                </c:pt>
              </c:strCache>
            </c:strRef>
          </c:cat>
          <c:val>
            <c:numRef>
              <c:f>Лист1!$B$51:$B$56</c:f>
              <c:numCache>
                <c:formatCode>General</c:formatCode>
                <c:ptCount val="6"/>
                <c:pt idx="0">
                  <c:v>63</c:v>
                </c:pt>
                <c:pt idx="1">
                  <c:v>74.900000000000006</c:v>
                </c:pt>
                <c:pt idx="2">
                  <c:v>60</c:v>
                </c:pt>
                <c:pt idx="3">
                  <c:v>24.4</c:v>
                </c:pt>
                <c:pt idx="4">
                  <c:v>52.7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E-4999-96A5-12AC2360FA62}"/>
            </c:ext>
          </c:extLst>
        </c:ser>
        <c:ser>
          <c:idx val="3"/>
          <c:order val="3"/>
          <c:tx>
            <c:strRef>
              <c:f>Лист1!$E$50</c:f>
              <c:strCache>
                <c:ptCount val="1"/>
                <c:pt idx="0">
                  <c:v>2018 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F4C8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Лист1!$E$51:$E$56</c:f>
              <c:numCache>
                <c:formatCode>0.0</c:formatCode>
                <c:ptCount val="6"/>
                <c:pt idx="0">
                  <c:v>73.400000000000006</c:v>
                </c:pt>
                <c:pt idx="1">
                  <c:v>74.8</c:v>
                </c:pt>
                <c:pt idx="2">
                  <c:v>64.599999999999994</c:v>
                </c:pt>
                <c:pt idx="3">
                  <c:v>67.099999999999994</c:v>
                </c:pt>
                <c:pt idx="4">
                  <c:v>52.925706771860618</c:v>
                </c:pt>
                <c:pt idx="5">
                  <c:v>36.949375410913873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E-4999-96A5-12AC2360FA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2506240"/>
        <c:axId val="12251622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Лист1!$D$50</c15:sqref>
                        </c15:formulaRef>
                      </c:ext>
                    </c:extLst>
                    <c:strCache>
                      <c:ptCount val="1"/>
                      <c:pt idx="0">
                        <c:v>2017 г.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Лист1!$A$51:$A$56</c15:sqref>
                        </c15:formulaRef>
                      </c:ext>
                    </c:extLst>
                    <c:strCache>
                      <c:ptCount val="6"/>
                      <c:pt idx="0">
                        <c:v>Экскурсии на предприятия, учреждения (организации)</c:v>
                      </c:pt>
                      <c:pt idx="1">
                        <c:v>Игровые формы (профориентационные игры, «квесты», викторины, КВН и т.п.) </c:v>
                      </c:pt>
                      <c:pt idx="2">
                        <c:v>Экскурсии в организации профессионального образования </c:v>
                      </c:pt>
                      <c:pt idx="3">
                        <c:v>Профессиональные пробы</c:v>
                      </c:pt>
                      <c:pt idx="4">
                        <c:v>Творческие конкурсы профориентационной направленности/ профессионального мастерства</c:v>
                      </c:pt>
                      <c:pt idx="5">
                        <c:v>Проектная деятельность профориентационной направленности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Лист1!$D$51:$D$56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75.400000000000006</c:v>
                      </c:pt>
                      <c:pt idx="1">
                        <c:v>72.099999999999994</c:v>
                      </c:pt>
                      <c:pt idx="2">
                        <c:v>67.5</c:v>
                      </c:pt>
                      <c:pt idx="3">
                        <c:v>64.3</c:v>
                      </c:pt>
                      <c:pt idx="4">
                        <c:v>52.3</c:v>
                      </c:pt>
                      <c:pt idx="5">
                        <c:v>34.5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B9E-4999-96A5-12AC2360FA62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Лист1!$C$50</c15:sqref>
                        </c15:formulaRef>
                      </c:ext>
                    </c:extLst>
                    <c:strCache>
                      <c:ptCount val="1"/>
                      <c:pt idx="0">
                        <c:v>2016 г.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Лист1!$C$51:$C$56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72.599999999999994</c:v>
                      </c:pt>
                      <c:pt idx="1">
                        <c:v>71.2</c:v>
                      </c:pt>
                      <c:pt idx="2">
                        <c:v>66.400000000000006</c:v>
                      </c:pt>
                      <c:pt idx="3">
                        <c:v>67.2</c:v>
                      </c:pt>
                      <c:pt idx="4">
                        <c:v>51</c:v>
                      </c:pt>
                      <c:pt idx="5">
                        <c:v>33.4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9E-4999-96A5-12AC2360FA62}"/>
                  </c:ext>
                </c:extLst>
              </c15:ser>
            </c15:filteredBarSeries>
          </c:ext>
        </c:extLst>
      </c:barChart>
      <c:catAx>
        <c:axId val="12250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F4C8D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16224"/>
        <c:crosses val="autoZero"/>
        <c:auto val="1"/>
        <c:lblAlgn val="ctr"/>
        <c:lblOffset val="100"/>
        <c:noMultiLvlLbl val="0"/>
      </c:catAx>
      <c:valAx>
        <c:axId val="1225162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225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2F4C8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00C6E-CD00-4D39-B2D2-8C8692CA930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26A34D03-C82E-4A1A-947D-D3B22FD6C1D8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4</a:t>
          </a:r>
          <a:r>
            <a:rPr lang="ru-RU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37289 чел.</a:t>
          </a:r>
          <a:endParaRPr lang="en-US" sz="2000" b="1" dirty="0" smtClean="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BC5F002D-08E1-4CAC-8FB4-17AF81417020}" type="parTrans" cxnId="{5583E639-34F7-414A-B2BF-97D35245E99C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ECD5CEBC-657F-4CD6-8D1D-8494A3207435}" type="sibTrans" cxnId="{5583E639-34F7-414A-B2BF-97D35245E99C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9055036E-8C0B-42BB-827C-092BCB847A6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22349 чел.</a:t>
          </a:r>
          <a:endParaRPr lang="ru-RU" sz="2000" b="1" dirty="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D6DD5342-4E2D-418A-8BBB-A8A3F77C6205}" type="parTrans" cxnId="{F5DB6642-8D64-4F4D-8B44-D721CD63EA55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9A29C133-24B4-44A5-BE7D-2014F06ECB83}" type="sibTrans" cxnId="{F5DB6642-8D64-4F4D-8B44-D721CD63EA55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C292E8A6-0815-47C4-AFC0-B3C1DBAC532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EuropeCond" panose="04000500000000000000" pitchFamily="82" charset="0"/>
            </a:rPr>
            <a:t>Обучающиеся общеобразовательных организаций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97253881-3C20-4763-948F-8D70F3CB914B}" type="parTrans" cxnId="{D5BE0253-7364-4C0C-B483-74AC88CAF64D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0A23B01D-EDFE-4E0D-972D-CAF78170D176}" type="sibTrans" cxnId="{D5BE0253-7364-4C0C-B483-74AC88CAF64D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20CBD891-ACE9-46C1-90B6-9EB480DB608E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EuropeCond" panose="04000500000000000000" pitchFamily="82" charset="0"/>
            </a:rPr>
            <a:t>Абитуриенты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3C42E67B-8025-4F1D-993D-98FED5286D0F}" type="parTrans" cxnId="{43E64732-1990-44C9-8BE9-04872F448578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D79E310B-647E-4B03-A566-C3300CB4ECE4}" type="sibTrans" cxnId="{43E64732-1990-44C9-8BE9-04872F448578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8C4D3A59-6731-43EF-98BE-A3E0D0E4676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32658 чел.</a:t>
          </a:r>
          <a:endParaRPr lang="ru-RU" sz="2000" b="1" dirty="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FF734896-11AD-4476-ABED-5A276A7FFDF4}" type="parTrans" cxnId="{2FA3BC98-BC77-4A7D-A04A-288690F4FA66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AAE10FCB-2AD9-4863-BB29-FFA7FFC0E3C3}" type="sibTrans" cxnId="{2FA3BC98-BC77-4A7D-A04A-288690F4FA66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B06FEBB9-F61C-4AB8-981C-BA55095DB3F5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EuropeCond" panose="04000500000000000000" pitchFamily="82" charset="0"/>
            </a:rPr>
            <a:t>Безработные граждане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EC66BCB4-2A45-49E9-81D8-FC4C5842A357}" type="parTrans" cxnId="{8498F9E9-8B1B-4620-B735-D12DD9C11289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245823DD-9018-4A08-9381-65421A3BA280}" type="sibTrans" cxnId="{8498F9E9-8B1B-4620-B735-D12DD9C11289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449C0CCE-47B7-4634-882B-0A1A95A956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16959 чел.</a:t>
          </a:r>
          <a:endParaRPr lang="ru-RU" sz="2000" b="1" dirty="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7C9C68C7-FCCC-42FC-96C7-B407210AE1F0}" type="parTrans" cxnId="{C1EE7C68-2DE5-463A-99F5-CB112E1A721A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83579633-2634-41A8-8CD9-39AB51D6C76E}" type="sibTrans" cxnId="{C1EE7C68-2DE5-463A-99F5-CB112E1A721A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BD6535B4-4FB7-4CAD-B17A-3AC78F20C684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EuropeCond" panose="04000500000000000000" pitchFamily="82" charset="0"/>
            </a:rPr>
            <a:t>Родители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BA1F0377-74BC-4FD4-BF3B-97DB34D771CA}" type="sibTrans" cxnId="{5348D59A-726F-4678-A455-6F6B2C32A02C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581E6788-6DD8-4099-9777-2E747B4CCAFA}" type="parTrans" cxnId="{5348D59A-726F-4678-A455-6F6B2C32A02C}">
      <dgm:prSet/>
      <dgm:spPr/>
      <dgm:t>
        <a:bodyPr/>
        <a:lstStyle/>
        <a:p>
          <a:endParaRPr lang="ru-RU" sz="2000">
            <a:solidFill>
              <a:srgbClr val="2F4C8D"/>
            </a:solidFill>
            <a:latin typeface="EuropeCond" panose="04000500000000000000" pitchFamily="82" charset="0"/>
          </a:endParaRPr>
        </a:p>
      </dgm:t>
    </dgm:pt>
    <dgm:pt modelId="{7046CC3B-2365-4758-A692-CE93D6C0C92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F4C8D"/>
              </a:solidFill>
              <a:latin typeface="EuropeCond" panose="04000500000000000000" pitchFamily="82" charset="0"/>
            </a:rPr>
            <a:t>11738 чел.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9531A7A7-37B5-4A1D-9950-43150D781AF0}" type="parTrans" cxnId="{A69A36F4-62C7-48AF-A37E-9F1D3258DE08}">
      <dgm:prSet/>
      <dgm:spPr/>
      <dgm:t>
        <a:bodyPr/>
        <a:lstStyle/>
        <a:p>
          <a:endParaRPr lang="ru-RU"/>
        </a:p>
      </dgm:t>
    </dgm:pt>
    <dgm:pt modelId="{F3D12AFA-A083-45AF-9061-D84C11CAD42D}" type="sibTrans" cxnId="{A69A36F4-62C7-48AF-A37E-9F1D3258DE08}">
      <dgm:prSet/>
      <dgm:spPr/>
      <dgm:t>
        <a:bodyPr/>
        <a:lstStyle/>
        <a:p>
          <a:endParaRPr lang="ru-RU"/>
        </a:p>
      </dgm:t>
    </dgm:pt>
    <dgm:pt modelId="{198845B0-637C-4CEB-BA9E-F4F669E7A4E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EuropeCond" panose="04000500000000000000" pitchFamily="82" charset="0"/>
            </a:rPr>
            <a:t>Обучающиеся детских школ искусств</a:t>
          </a:r>
          <a:endParaRPr lang="ru-RU" sz="2000" dirty="0">
            <a:solidFill>
              <a:schemeClr val="tx1"/>
            </a:solidFill>
            <a:latin typeface="EuropeCond" panose="04000500000000000000" pitchFamily="82" charset="0"/>
          </a:endParaRPr>
        </a:p>
      </dgm:t>
    </dgm:pt>
    <dgm:pt modelId="{C6064407-D990-4F8B-AA82-19CB1ECCF4D4}" type="parTrans" cxnId="{27B87606-92AD-4F00-B043-3C7B0D6CB2DB}">
      <dgm:prSet/>
      <dgm:spPr/>
      <dgm:t>
        <a:bodyPr/>
        <a:lstStyle/>
        <a:p>
          <a:endParaRPr lang="ru-RU"/>
        </a:p>
      </dgm:t>
    </dgm:pt>
    <dgm:pt modelId="{52B15B75-9BC7-4C65-890D-3F46E0850A23}" type="sibTrans" cxnId="{27B87606-92AD-4F00-B043-3C7B0D6CB2DB}">
      <dgm:prSet/>
      <dgm:spPr/>
      <dgm:t>
        <a:bodyPr/>
        <a:lstStyle/>
        <a:p>
          <a:endParaRPr lang="ru-RU"/>
        </a:p>
      </dgm:t>
    </dgm:pt>
    <dgm:pt modelId="{2AE90C92-5B48-4ECF-BCA4-E29AC5F6D36F}" type="pres">
      <dgm:prSet presAssocID="{F4200C6E-CD00-4D39-B2D2-8C8692CA9305}" presName="theList" presStyleCnt="0">
        <dgm:presLayoutVars>
          <dgm:dir/>
          <dgm:animLvl val="lvl"/>
          <dgm:resizeHandles val="exact"/>
        </dgm:presLayoutVars>
      </dgm:prSet>
      <dgm:spPr/>
    </dgm:pt>
    <dgm:pt modelId="{D11884A2-8E49-419A-86D6-33E1CF6BE173}" type="pres">
      <dgm:prSet presAssocID="{26A34D03-C82E-4A1A-947D-D3B22FD6C1D8}" presName="compNode" presStyleCnt="0"/>
      <dgm:spPr/>
    </dgm:pt>
    <dgm:pt modelId="{807C12D1-00C6-4855-BBAC-B2963EA2ECA2}" type="pres">
      <dgm:prSet presAssocID="{26A34D03-C82E-4A1A-947D-D3B22FD6C1D8}" presName="aNode" presStyleLbl="bgShp" presStyleIdx="0" presStyleCnt="5"/>
      <dgm:spPr/>
      <dgm:t>
        <a:bodyPr/>
        <a:lstStyle/>
        <a:p>
          <a:endParaRPr lang="ru-RU"/>
        </a:p>
      </dgm:t>
    </dgm:pt>
    <dgm:pt modelId="{34E150CF-5993-4568-B254-6E8329F55E1A}" type="pres">
      <dgm:prSet presAssocID="{26A34D03-C82E-4A1A-947D-D3B22FD6C1D8}" presName="textNode" presStyleLbl="bgShp" presStyleIdx="0" presStyleCnt="5"/>
      <dgm:spPr/>
      <dgm:t>
        <a:bodyPr/>
        <a:lstStyle/>
        <a:p>
          <a:endParaRPr lang="ru-RU"/>
        </a:p>
      </dgm:t>
    </dgm:pt>
    <dgm:pt modelId="{F4269863-F4D4-40E8-BE19-AC13D17B2405}" type="pres">
      <dgm:prSet presAssocID="{26A34D03-C82E-4A1A-947D-D3B22FD6C1D8}" presName="compChildNode" presStyleCnt="0"/>
      <dgm:spPr/>
    </dgm:pt>
    <dgm:pt modelId="{4AF26165-98A5-46C6-94C9-0318A024234A}" type="pres">
      <dgm:prSet presAssocID="{26A34D03-C82E-4A1A-947D-D3B22FD6C1D8}" presName="theInnerList" presStyleCnt="0"/>
      <dgm:spPr/>
    </dgm:pt>
    <dgm:pt modelId="{F2A5C3AD-782F-4CB7-BD07-6770EB751E53}" type="pres">
      <dgm:prSet presAssocID="{C292E8A6-0815-47C4-AFC0-B3C1DBAC5320}" presName="childNode" presStyleLbl="node1" presStyleIdx="0" presStyleCnt="5" custScaleX="12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0AD7-2F9A-4011-9E2B-99E9F8E0233C}" type="pres">
      <dgm:prSet presAssocID="{26A34D03-C82E-4A1A-947D-D3B22FD6C1D8}" presName="aSpace" presStyleCnt="0"/>
      <dgm:spPr/>
    </dgm:pt>
    <dgm:pt modelId="{27738517-EF03-485A-A6B8-BD4147A1D5D1}" type="pres">
      <dgm:prSet presAssocID="{8C4D3A59-6731-43EF-98BE-A3E0D0E46769}" presName="compNode" presStyleCnt="0"/>
      <dgm:spPr/>
    </dgm:pt>
    <dgm:pt modelId="{A1D25459-113D-4DBD-8466-6740407FD3E7}" type="pres">
      <dgm:prSet presAssocID="{8C4D3A59-6731-43EF-98BE-A3E0D0E46769}" presName="aNode" presStyleLbl="bgShp" presStyleIdx="1" presStyleCnt="5"/>
      <dgm:spPr/>
      <dgm:t>
        <a:bodyPr/>
        <a:lstStyle/>
        <a:p>
          <a:endParaRPr lang="ru-RU"/>
        </a:p>
      </dgm:t>
    </dgm:pt>
    <dgm:pt modelId="{4398961D-5470-49A4-A67D-DA7B419BB2C8}" type="pres">
      <dgm:prSet presAssocID="{8C4D3A59-6731-43EF-98BE-A3E0D0E46769}" presName="textNode" presStyleLbl="bgShp" presStyleIdx="1" presStyleCnt="5"/>
      <dgm:spPr/>
      <dgm:t>
        <a:bodyPr/>
        <a:lstStyle/>
        <a:p>
          <a:endParaRPr lang="ru-RU"/>
        </a:p>
      </dgm:t>
    </dgm:pt>
    <dgm:pt modelId="{AEF6A2DD-6659-4543-B645-44C1D16EA63C}" type="pres">
      <dgm:prSet presAssocID="{8C4D3A59-6731-43EF-98BE-A3E0D0E46769}" presName="compChildNode" presStyleCnt="0"/>
      <dgm:spPr/>
    </dgm:pt>
    <dgm:pt modelId="{5E306B29-70EA-4604-9AA0-1E43B8C30894}" type="pres">
      <dgm:prSet presAssocID="{8C4D3A59-6731-43EF-98BE-A3E0D0E46769}" presName="theInnerList" presStyleCnt="0"/>
      <dgm:spPr/>
    </dgm:pt>
    <dgm:pt modelId="{A959757C-3F1F-416E-90BB-BF0BDCF3A78B}" type="pres">
      <dgm:prSet presAssocID="{B06FEBB9-F61C-4AB8-981C-BA55095DB3F5}" presName="childNode" presStyleLbl="node1" presStyleIdx="1" presStyleCnt="5" custScaleX="120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4B4C5-B581-44EC-BC57-78C6C4FB2F65}" type="pres">
      <dgm:prSet presAssocID="{8C4D3A59-6731-43EF-98BE-A3E0D0E46769}" presName="aSpace" presStyleCnt="0"/>
      <dgm:spPr/>
    </dgm:pt>
    <dgm:pt modelId="{735EF6FB-9405-44C0-AC1D-EF7E163C6E47}" type="pres">
      <dgm:prSet presAssocID="{9055036E-8C0B-42BB-827C-092BCB847A64}" presName="compNode" presStyleCnt="0"/>
      <dgm:spPr/>
    </dgm:pt>
    <dgm:pt modelId="{D17E0D84-F026-47E1-86B9-8343E2DD479F}" type="pres">
      <dgm:prSet presAssocID="{9055036E-8C0B-42BB-827C-092BCB847A64}" presName="aNode" presStyleLbl="bgShp" presStyleIdx="2" presStyleCnt="5" custLinFactNeighborX="751"/>
      <dgm:spPr/>
      <dgm:t>
        <a:bodyPr/>
        <a:lstStyle/>
        <a:p>
          <a:endParaRPr lang="ru-RU"/>
        </a:p>
      </dgm:t>
    </dgm:pt>
    <dgm:pt modelId="{81D077E3-31E5-4458-8AE6-397EB891F53C}" type="pres">
      <dgm:prSet presAssocID="{9055036E-8C0B-42BB-827C-092BCB847A64}" presName="textNode" presStyleLbl="bgShp" presStyleIdx="2" presStyleCnt="5"/>
      <dgm:spPr/>
      <dgm:t>
        <a:bodyPr/>
        <a:lstStyle/>
        <a:p>
          <a:endParaRPr lang="ru-RU"/>
        </a:p>
      </dgm:t>
    </dgm:pt>
    <dgm:pt modelId="{774993D4-9AA0-4D05-B294-6A70500E5495}" type="pres">
      <dgm:prSet presAssocID="{9055036E-8C0B-42BB-827C-092BCB847A64}" presName="compChildNode" presStyleCnt="0"/>
      <dgm:spPr/>
    </dgm:pt>
    <dgm:pt modelId="{B2934D67-5D06-420C-BD50-4BCA52064BBD}" type="pres">
      <dgm:prSet presAssocID="{9055036E-8C0B-42BB-827C-092BCB847A64}" presName="theInnerList" presStyleCnt="0"/>
      <dgm:spPr/>
    </dgm:pt>
    <dgm:pt modelId="{66293132-ED5C-4054-B5B9-A0495B80F247}" type="pres">
      <dgm:prSet presAssocID="{20CBD891-ACE9-46C1-90B6-9EB480DB608E}" presName="childNode" presStyleLbl="node1" presStyleIdx="2" presStyleCnt="5" custScaleX="115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969D0-E819-4C70-86FD-F0065ED0B8E1}" type="pres">
      <dgm:prSet presAssocID="{9055036E-8C0B-42BB-827C-092BCB847A64}" presName="aSpace" presStyleCnt="0"/>
      <dgm:spPr/>
    </dgm:pt>
    <dgm:pt modelId="{3E258ED0-C7F5-4FB4-83A8-15520F3780A3}" type="pres">
      <dgm:prSet presAssocID="{449C0CCE-47B7-4634-882B-0A1A95A9564B}" presName="compNode" presStyleCnt="0"/>
      <dgm:spPr/>
    </dgm:pt>
    <dgm:pt modelId="{6326BE94-9796-4D16-8898-89FE7307A6D8}" type="pres">
      <dgm:prSet presAssocID="{449C0CCE-47B7-4634-882B-0A1A95A9564B}" presName="aNode" presStyleLbl="bgShp" presStyleIdx="3" presStyleCnt="5"/>
      <dgm:spPr/>
      <dgm:t>
        <a:bodyPr/>
        <a:lstStyle/>
        <a:p>
          <a:endParaRPr lang="ru-RU"/>
        </a:p>
      </dgm:t>
    </dgm:pt>
    <dgm:pt modelId="{FAA8A95D-D3E1-437F-87C6-386D1FE8D934}" type="pres">
      <dgm:prSet presAssocID="{449C0CCE-47B7-4634-882B-0A1A95A9564B}" presName="textNode" presStyleLbl="bgShp" presStyleIdx="3" presStyleCnt="5"/>
      <dgm:spPr/>
      <dgm:t>
        <a:bodyPr/>
        <a:lstStyle/>
        <a:p>
          <a:endParaRPr lang="ru-RU"/>
        </a:p>
      </dgm:t>
    </dgm:pt>
    <dgm:pt modelId="{A2C119B2-ED6B-4A9A-877A-DB931C0CDDBE}" type="pres">
      <dgm:prSet presAssocID="{449C0CCE-47B7-4634-882B-0A1A95A9564B}" presName="compChildNode" presStyleCnt="0"/>
      <dgm:spPr/>
    </dgm:pt>
    <dgm:pt modelId="{CDED7761-97B2-44D1-90CF-E7D2CE9314B3}" type="pres">
      <dgm:prSet presAssocID="{449C0CCE-47B7-4634-882B-0A1A95A9564B}" presName="theInnerList" presStyleCnt="0"/>
      <dgm:spPr/>
    </dgm:pt>
    <dgm:pt modelId="{ED582423-0008-4ACB-9878-E092EA6D829D}" type="pres">
      <dgm:prSet presAssocID="{BD6535B4-4FB7-4CAD-B17A-3AC78F20C684}" presName="childNode" presStyleLbl="node1" presStyleIdx="3" presStyleCnt="5" custScaleX="12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3C5F0-FFD3-472E-AE2B-E0C1DE32D930}" type="pres">
      <dgm:prSet presAssocID="{449C0CCE-47B7-4634-882B-0A1A95A9564B}" presName="aSpace" presStyleCnt="0"/>
      <dgm:spPr/>
    </dgm:pt>
    <dgm:pt modelId="{2BA6DAFA-48FA-49AC-821C-F7599AA46254}" type="pres">
      <dgm:prSet presAssocID="{7046CC3B-2365-4758-A692-CE93D6C0C925}" presName="compNode" presStyleCnt="0"/>
      <dgm:spPr/>
    </dgm:pt>
    <dgm:pt modelId="{B3393EB5-F078-46EA-8F2F-21DD500E0AAB}" type="pres">
      <dgm:prSet presAssocID="{7046CC3B-2365-4758-A692-CE93D6C0C925}" presName="aNode" presStyleLbl="bgShp" presStyleIdx="4" presStyleCnt="5"/>
      <dgm:spPr/>
      <dgm:t>
        <a:bodyPr/>
        <a:lstStyle/>
        <a:p>
          <a:endParaRPr lang="ru-RU"/>
        </a:p>
      </dgm:t>
    </dgm:pt>
    <dgm:pt modelId="{DC29F3AC-440F-43A3-B553-5B27B25A9663}" type="pres">
      <dgm:prSet presAssocID="{7046CC3B-2365-4758-A692-CE93D6C0C925}" presName="textNode" presStyleLbl="bgShp" presStyleIdx="4" presStyleCnt="5"/>
      <dgm:spPr/>
      <dgm:t>
        <a:bodyPr/>
        <a:lstStyle/>
        <a:p>
          <a:endParaRPr lang="ru-RU"/>
        </a:p>
      </dgm:t>
    </dgm:pt>
    <dgm:pt modelId="{E0BBEE87-66E2-4CC6-9C93-49448A0F4A57}" type="pres">
      <dgm:prSet presAssocID="{7046CC3B-2365-4758-A692-CE93D6C0C925}" presName="compChildNode" presStyleCnt="0"/>
      <dgm:spPr/>
    </dgm:pt>
    <dgm:pt modelId="{20A128E8-3FC0-40F6-A49D-0A05FBE1BCB5}" type="pres">
      <dgm:prSet presAssocID="{7046CC3B-2365-4758-A692-CE93D6C0C925}" presName="theInnerList" presStyleCnt="0"/>
      <dgm:spPr/>
    </dgm:pt>
    <dgm:pt modelId="{B0C081DE-BCB5-48FE-804D-1E0D8309452A}" type="pres">
      <dgm:prSet presAssocID="{198845B0-637C-4CEB-BA9E-F4F669E7A4E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8D59A-726F-4678-A455-6F6B2C32A02C}" srcId="{449C0CCE-47B7-4634-882B-0A1A95A9564B}" destId="{BD6535B4-4FB7-4CAD-B17A-3AC78F20C684}" srcOrd="0" destOrd="0" parTransId="{581E6788-6DD8-4099-9777-2E747B4CCAFA}" sibTransId="{BA1F0377-74BC-4FD4-BF3B-97DB34D771CA}"/>
    <dgm:cxn modelId="{5583E639-34F7-414A-B2BF-97D35245E99C}" srcId="{F4200C6E-CD00-4D39-B2D2-8C8692CA9305}" destId="{26A34D03-C82E-4A1A-947D-D3B22FD6C1D8}" srcOrd="0" destOrd="0" parTransId="{BC5F002D-08E1-4CAC-8FB4-17AF81417020}" sibTransId="{ECD5CEBC-657F-4CD6-8D1D-8494A3207435}"/>
    <dgm:cxn modelId="{F5DB6642-8D64-4F4D-8B44-D721CD63EA55}" srcId="{F4200C6E-CD00-4D39-B2D2-8C8692CA9305}" destId="{9055036E-8C0B-42BB-827C-092BCB847A64}" srcOrd="2" destOrd="0" parTransId="{D6DD5342-4E2D-418A-8BBB-A8A3F77C6205}" sibTransId="{9A29C133-24B4-44A5-BE7D-2014F06ECB83}"/>
    <dgm:cxn modelId="{43E64732-1990-44C9-8BE9-04872F448578}" srcId="{9055036E-8C0B-42BB-827C-092BCB847A64}" destId="{20CBD891-ACE9-46C1-90B6-9EB480DB608E}" srcOrd="0" destOrd="0" parTransId="{3C42E67B-8025-4F1D-993D-98FED5286D0F}" sibTransId="{D79E310B-647E-4B03-A566-C3300CB4ECE4}"/>
    <dgm:cxn modelId="{27B87606-92AD-4F00-B043-3C7B0D6CB2DB}" srcId="{7046CC3B-2365-4758-A692-CE93D6C0C925}" destId="{198845B0-637C-4CEB-BA9E-F4F669E7A4E7}" srcOrd="0" destOrd="0" parTransId="{C6064407-D990-4F8B-AA82-19CB1ECCF4D4}" sibTransId="{52B15B75-9BC7-4C65-890D-3F46E0850A23}"/>
    <dgm:cxn modelId="{30A94623-AB4F-4D8D-8D24-E88A73977D53}" type="presOf" srcId="{B06FEBB9-F61C-4AB8-981C-BA55095DB3F5}" destId="{A959757C-3F1F-416E-90BB-BF0BDCF3A78B}" srcOrd="0" destOrd="0" presId="urn:microsoft.com/office/officeart/2005/8/layout/lProcess2"/>
    <dgm:cxn modelId="{A69A36F4-62C7-48AF-A37E-9F1D3258DE08}" srcId="{F4200C6E-CD00-4D39-B2D2-8C8692CA9305}" destId="{7046CC3B-2365-4758-A692-CE93D6C0C925}" srcOrd="4" destOrd="0" parTransId="{9531A7A7-37B5-4A1D-9950-43150D781AF0}" sibTransId="{F3D12AFA-A083-45AF-9061-D84C11CAD42D}"/>
    <dgm:cxn modelId="{EFFDA5AB-C687-45E9-A644-A85F83797A4A}" type="presOf" srcId="{7046CC3B-2365-4758-A692-CE93D6C0C925}" destId="{DC29F3AC-440F-43A3-B553-5B27B25A9663}" srcOrd="1" destOrd="0" presId="urn:microsoft.com/office/officeart/2005/8/layout/lProcess2"/>
    <dgm:cxn modelId="{2FA3BC98-BC77-4A7D-A04A-288690F4FA66}" srcId="{F4200C6E-CD00-4D39-B2D2-8C8692CA9305}" destId="{8C4D3A59-6731-43EF-98BE-A3E0D0E46769}" srcOrd="1" destOrd="0" parTransId="{FF734896-11AD-4476-ABED-5A276A7FFDF4}" sibTransId="{AAE10FCB-2AD9-4863-BB29-FFA7FFC0E3C3}"/>
    <dgm:cxn modelId="{C1EE7C68-2DE5-463A-99F5-CB112E1A721A}" srcId="{F4200C6E-CD00-4D39-B2D2-8C8692CA9305}" destId="{449C0CCE-47B7-4634-882B-0A1A95A9564B}" srcOrd="3" destOrd="0" parTransId="{7C9C68C7-FCCC-42FC-96C7-B407210AE1F0}" sibTransId="{83579633-2634-41A8-8CD9-39AB51D6C76E}"/>
    <dgm:cxn modelId="{8498F9E9-8B1B-4620-B735-D12DD9C11289}" srcId="{8C4D3A59-6731-43EF-98BE-A3E0D0E46769}" destId="{B06FEBB9-F61C-4AB8-981C-BA55095DB3F5}" srcOrd="0" destOrd="0" parTransId="{EC66BCB4-2A45-49E9-81D8-FC4C5842A357}" sibTransId="{245823DD-9018-4A08-9381-65421A3BA280}"/>
    <dgm:cxn modelId="{755D6340-23D1-47CC-8B3E-B24CE5CCB73E}" type="presOf" srcId="{26A34D03-C82E-4A1A-947D-D3B22FD6C1D8}" destId="{34E150CF-5993-4568-B254-6E8329F55E1A}" srcOrd="1" destOrd="0" presId="urn:microsoft.com/office/officeart/2005/8/layout/lProcess2"/>
    <dgm:cxn modelId="{D5BE0253-7364-4C0C-B483-74AC88CAF64D}" srcId="{26A34D03-C82E-4A1A-947D-D3B22FD6C1D8}" destId="{C292E8A6-0815-47C4-AFC0-B3C1DBAC5320}" srcOrd="0" destOrd="0" parTransId="{97253881-3C20-4763-948F-8D70F3CB914B}" sibTransId="{0A23B01D-EDFE-4E0D-972D-CAF78170D176}"/>
    <dgm:cxn modelId="{2CA7E771-693D-43D7-ABE9-8C78561422B1}" type="presOf" srcId="{449C0CCE-47B7-4634-882B-0A1A95A9564B}" destId="{6326BE94-9796-4D16-8898-89FE7307A6D8}" srcOrd="0" destOrd="0" presId="urn:microsoft.com/office/officeart/2005/8/layout/lProcess2"/>
    <dgm:cxn modelId="{4E116D92-64AA-466C-8447-1637B17B3329}" type="presOf" srcId="{8C4D3A59-6731-43EF-98BE-A3E0D0E46769}" destId="{4398961D-5470-49A4-A67D-DA7B419BB2C8}" srcOrd="1" destOrd="0" presId="urn:microsoft.com/office/officeart/2005/8/layout/lProcess2"/>
    <dgm:cxn modelId="{9E4BBCB2-74B0-4BE0-9FA8-AEEF1CCF17DE}" type="presOf" srcId="{20CBD891-ACE9-46C1-90B6-9EB480DB608E}" destId="{66293132-ED5C-4054-B5B9-A0495B80F247}" srcOrd="0" destOrd="0" presId="urn:microsoft.com/office/officeart/2005/8/layout/lProcess2"/>
    <dgm:cxn modelId="{227BC51D-3917-4BA1-86B1-394CDDA244EF}" type="presOf" srcId="{8C4D3A59-6731-43EF-98BE-A3E0D0E46769}" destId="{A1D25459-113D-4DBD-8466-6740407FD3E7}" srcOrd="0" destOrd="0" presId="urn:microsoft.com/office/officeart/2005/8/layout/lProcess2"/>
    <dgm:cxn modelId="{E3C395C6-95A7-4FBC-A0BC-DB1DADF9BB33}" type="presOf" srcId="{F4200C6E-CD00-4D39-B2D2-8C8692CA9305}" destId="{2AE90C92-5B48-4ECF-BCA4-E29AC5F6D36F}" srcOrd="0" destOrd="0" presId="urn:microsoft.com/office/officeart/2005/8/layout/lProcess2"/>
    <dgm:cxn modelId="{AEBD3B3D-3821-41FE-AE98-0DAD2E938D4D}" type="presOf" srcId="{BD6535B4-4FB7-4CAD-B17A-3AC78F20C684}" destId="{ED582423-0008-4ACB-9878-E092EA6D829D}" srcOrd="0" destOrd="0" presId="urn:microsoft.com/office/officeart/2005/8/layout/lProcess2"/>
    <dgm:cxn modelId="{8104958A-5295-493C-9692-F8BF31A001A2}" type="presOf" srcId="{449C0CCE-47B7-4634-882B-0A1A95A9564B}" destId="{FAA8A95D-D3E1-437F-87C6-386D1FE8D934}" srcOrd="1" destOrd="0" presId="urn:microsoft.com/office/officeart/2005/8/layout/lProcess2"/>
    <dgm:cxn modelId="{2CCD3859-0FA8-4E78-9D5D-E5257D7A9DC0}" type="presOf" srcId="{9055036E-8C0B-42BB-827C-092BCB847A64}" destId="{81D077E3-31E5-4458-8AE6-397EB891F53C}" srcOrd="1" destOrd="0" presId="urn:microsoft.com/office/officeart/2005/8/layout/lProcess2"/>
    <dgm:cxn modelId="{13F79B43-F892-4313-BB1C-48B9604A5843}" type="presOf" srcId="{C292E8A6-0815-47C4-AFC0-B3C1DBAC5320}" destId="{F2A5C3AD-782F-4CB7-BD07-6770EB751E53}" srcOrd="0" destOrd="0" presId="urn:microsoft.com/office/officeart/2005/8/layout/lProcess2"/>
    <dgm:cxn modelId="{4E2493FD-352F-47DD-A7AC-3B2A829C21D0}" type="presOf" srcId="{7046CC3B-2365-4758-A692-CE93D6C0C925}" destId="{B3393EB5-F078-46EA-8F2F-21DD500E0AAB}" srcOrd="0" destOrd="0" presId="urn:microsoft.com/office/officeart/2005/8/layout/lProcess2"/>
    <dgm:cxn modelId="{67A5C2A2-BBC3-4AE4-ABF3-5172F24EDF30}" type="presOf" srcId="{198845B0-637C-4CEB-BA9E-F4F669E7A4E7}" destId="{B0C081DE-BCB5-48FE-804D-1E0D8309452A}" srcOrd="0" destOrd="0" presId="urn:microsoft.com/office/officeart/2005/8/layout/lProcess2"/>
    <dgm:cxn modelId="{66F1296F-577C-4F75-B43C-0278B5A5CBC1}" type="presOf" srcId="{26A34D03-C82E-4A1A-947D-D3B22FD6C1D8}" destId="{807C12D1-00C6-4855-BBAC-B2963EA2ECA2}" srcOrd="0" destOrd="0" presId="urn:microsoft.com/office/officeart/2005/8/layout/lProcess2"/>
    <dgm:cxn modelId="{B3E373B2-CCBD-4549-B255-6B18D2616C3A}" type="presOf" srcId="{9055036E-8C0B-42BB-827C-092BCB847A64}" destId="{D17E0D84-F026-47E1-86B9-8343E2DD479F}" srcOrd="0" destOrd="0" presId="urn:microsoft.com/office/officeart/2005/8/layout/lProcess2"/>
    <dgm:cxn modelId="{293A4BFF-DAF0-43DA-8024-B9D7DB28EB41}" type="presParOf" srcId="{2AE90C92-5B48-4ECF-BCA4-E29AC5F6D36F}" destId="{D11884A2-8E49-419A-86D6-33E1CF6BE173}" srcOrd="0" destOrd="0" presId="urn:microsoft.com/office/officeart/2005/8/layout/lProcess2"/>
    <dgm:cxn modelId="{B77E8C36-BC14-4F03-9C5B-36888B3B0D4B}" type="presParOf" srcId="{D11884A2-8E49-419A-86D6-33E1CF6BE173}" destId="{807C12D1-00C6-4855-BBAC-B2963EA2ECA2}" srcOrd="0" destOrd="0" presId="urn:microsoft.com/office/officeart/2005/8/layout/lProcess2"/>
    <dgm:cxn modelId="{54AA664A-316B-4F94-97F1-1999583E17A4}" type="presParOf" srcId="{D11884A2-8E49-419A-86D6-33E1CF6BE173}" destId="{34E150CF-5993-4568-B254-6E8329F55E1A}" srcOrd="1" destOrd="0" presId="urn:microsoft.com/office/officeart/2005/8/layout/lProcess2"/>
    <dgm:cxn modelId="{FDF8CB92-C02B-4C7F-9E24-06403DB0EA3D}" type="presParOf" srcId="{D11884A2-8E49-419A-86D6-33E1CF6BE173}" destId="{F4269863-F4D4-40E8-BE19-AC13D17B2405}" srcOrd="2" destOrd="0" presId="urn:microsoft.com/office/officeart/2005/8/layout/lProcess2"/>
    <dgm:cxn modelId="{9F48DA9F-0AE7-4CAE-BFDB-ABA12BAE03F0}" type="presParOf" srcId="{F4269863-F4D4-40E8-BE19-AC13D17B2405}" destId="{4AF26165-98A5-46C6-94C9-0318A024234A}" srcOrd="0" destOrd="0" presId="urn:microsoft.com/office/officeart/2005/8/layout/lProcess2"/>
    <dgm:cxn modelId="{A5AD855B-CAA8-4F1E-A098-B128EF4C3518}" type="presParOf" srcId="{4AF26165-98A5-46C6-94C9-0318A024234A}" destId="{F2A5C3AD-782F-4CB7-BD07-6770EB751E53}" srcOrd="0" destOrd="0" presId="urn:microsoft.com/office/officeart/2005/8/layout/lProcess2"/>
    <dgm:cxn modelId="{B9F03C17-41F8-41FB-9283-9FFE6B074C52}" type="presParOf" srcId="{2AE90C92-5B48-4ECF-BCA4-E29AC5F6D36F}" destId="{AC4E0AD7-2F9A-4011-9E2B-99E9F8E0233C}" srcOrd="1" destOrd="0" presId="urn:microsoft.com/office/officeart/2005/8/layout/lProcess2"/>
    <dgm:cxn modelId="{DAAB7842-CFB7-47F4-B9C3-AC4EC9B070BF}" type="presParOf" srcId="{2AE90C92-5B48-4ECF-BCA4-E29AC5F6D36F}" destId="{27738517-EF03-485A-A6B8-BD4147A1D5D1}" srcOrd="2" destOrd="0" presId="urn:microsoft.com/office/officeart/2005/8/layout/lProcess2"/>
    <dgm:cxn modelId="{F4935798-3E58-42A6-B55A-9EA74E99D8DC}" type="presParOf" srcId="{27738517-EF03-485A-A6B8-BD4147A1D5D1}" destId="{A1D25459-113D-4DBD-8466-6740407FD3E7}" srcOrd="0" destOrd="0" presId="urn:microsoft.com/office/officeart/2005/8/layout/lProcess2"/>
    <dgm:cxn modelId="{849D0AC3-46D0-40C7-BBA4-42C2105ACDC9}" type="presParOf" srcId="{27738517-EF03-485A-A6B8-BD4147A1D5D1}" destId="{4398961D-5470-49A4-A67D-DA7B419BB2C8}" srcOrd="1" destOrd="0" presId="urn:microsoft.com/office/officeart/2005/8/layout/lProcess2"/>
    <dgm:cxn modelId="{E271F4B7-21A8-4373-AA58-7B8CC7945869}" type="presParOf" srcId="{27738517-EF03-485A-A6B8-BD4147A1D5D1}" destId="{AEF6A2DD-6659-4543-B645-44C1D16EA63C}" srcOrd="2" destOrd="0" presId="urn:microsoft.com/office/officeart/2005/8/layout/lProcess2"/>
    <dgm:cxn modelId="{12A142D4-93C2-49DD-A283-A2CDB4BB7B9F}" type="presParOf" srcId="{AEF6A2DD-6659-4543-B645-44C1D16EA63C}" destId="{5E306B29-70EA-4604-9AA0-1E43B8C30894}" srcOrd="0" destOrd="0" presId="urn:microsoft.com/office/officeart/2005/8/layout/lProcess2"/>
    <dgm:cxn modelId="{E64A64AA-AA0E-4034-9DA7-BBACAE3EFB5A}" type="presParOf" srcId="{5E306B29-70EA-4604-9AA0-1E43B8C30894}" destId="{A959757C-3F1F-416E-90BB-BF0BDCF3A78B}" srcOrd="0" destOrd="0" presId="urn:microsoft.com/office/officeart/2005/8/layout/lProcess2"/>
    <dgm:cxn modelId="{FA6E6AC7-1BCA-4051-ABB3-7B74F9148070}" type="presParOf" srcId="{2AE90C92-5B48-4ECF-BCA4-E29AC5F6D36F}" destId="{DB34B4C5-B581-44EC-BC57-78C6C4FB2F65}" srcOrd="3" destOrd="0" presId="urn:microsoft.com/office/officeart/2005/8/layout/lProcess2"/>
    <dgm:cxn modelId="{EEFA4088-E1B8-4B7B-8C67-849D11BBE4F3}" type="presParOf" srcId="{2AE90C92-5B48-4ECF-BCA4-E29AC5F6D36F}" destId="{735EF6FB-9405-44C0-AC1D-EF7E163C6E47}" srcOrd="4" destOrd="0" presId="urn:microsoft.com/office/officeart/2005/8/layout/lProcess2"/>
    <dgm:cxn modelId="{AA9D7EBF-C749-4961-A405-F9B31656F9BA}" type="presParOf" srcId="{735EF6FB-9405-44C0-AC1D-EF7E163C6E47}" destId="{D17E0D84-F026-47E1-86B9-8343E2DD479F}" srcOrd="0" destOrd="0" presId="urn:microsoft.com/office/officeart/2005/8/layout/lProcess2"/>
    <dgm:cxn modelId="{98F0D448-69C9-4692-BC73-62BFF717FA26}" type="presParOf" srcId="{735EF6FB-9405-44C0-AC1D-EF7E163C6E47}" destId="{81D077E3-31E5-4458-8AE6-397EB891F53C}" srcOrd="1" destOrd="0" presId="urn:microsoft.com/office/officeart/2005/8/layout/lProcess2"/>
    <dgm:cxn modelId="{0ED61DCF-CA0A-4931-97D0-0EB622A4B7A0}" type="presParOf" srcId="{735EF6FB-9405-44C0-AC1D-EF7E163C6E47}" destId="{774993D4-9AA0-4D05-B294-6A70500E5495}" srcOrd="2" destOrd="0" presId="urn:microsoft.com/office/officeart/2005/8/layout/lProcess2"/>
    <dgm:cxn modelId="{4C91070A-6039-4214-BBB3-0B97743FE648}" type="presParOf" srcId="{774993D4-9AA0-4D05-B294-6A70500E5495}" destId="{B2934D67-5D06-420C-BD50-4BCA52064BBD}" srcOrd="0" destOrd="0" presId="urn:microsoft.com/office/officeart/2005/8/layout/lProcess2"/>
    <dgm:cxn modelId="{4A74B4E8-F123-4501-94DF-C5CAED142810}" type="presParOf" srcId="{B2934D67-5D06-420C-BD50-4BCA52064BBD}" destId="{66293132-ED5C-4054-B5B9-A0495B80F247}" srcOrd="0" destOrd="0" presId="urn:microsoft.com/office/officeart/2005/8/layout/lProcess2"/>
    <dgm:cxn modelId="{69EA47D1-2730-497A-85EF-172549119FA2}" type="presParOf" srcId="{2AE90C92-5B48-4ECF-BCA4-E29AC5F6D36F}" destId="{F8E969D0-E819-4C70-86FD-F0065ED0B8E1}" srcOrd="5" destOrd="0" presId="urn:microsoft.com/office/officeart/2005/8/layout/lProcess2"/>
    <dgm:cxn modelId="{7DB8C870-EACA-4732-B135-08B228E6712E}" type="presParOf" srcId="{2AE90C92-5B48-4ECF-BCA4-E29AC5F6D36F}" destId="{3E258ED0-C7F5-4FB4-83A8-15520F3780A3}" srcOrd="6" destOrd="0" presId="urn:microsoft.com/office/officeart/2005/8/layout/lProcess2"/>
    <dgm:cxn modelId="{798ABA6A-E968-4D24-B7CD-3E1C1785E32C}" type="presParOf" srcId="{3E258ED0-C7F5-4FB4-83A8-15520F3780A3}" destId="{6326BE94-9796-4D16-8898-89FE7307A6D8}" srcOrd="0" destOrd="0" presId="urn:microsoft.com/office/officeart/2005/8/layout/lProcess2"/>
    <dgm:cxn modelId="{840EAC85-40E6-4AFA-A6CD-D90D9AAC4F9C}" type="presParOf" srcId="{3E258ED0-C7F5-4FB4-83A8-15520F3780A3}" destId="{FAA8A95D-D3E1-437F-87C6-386D1FE8D934}" srcOrd="1" destOrd="0" presId="urn:microsoft.com/office/officeart/2005/8/layout/lProcess2"/>
    <dgm:cxn modelId="{4263EF9F-F9ED-46AC-A167-4266AFB9080B}" type="presParOf" srcId="{3E258ED0-C7F5-4FB4-83A8-15520F3780A3}" destId="{A2C119B2-ED6B-4A9A-877A-DB931C0CDDBE}" srcOrd="2" destOrd="0" presId="urn:microsoft.com/office/officeart/2005/8/layout/lProcess2"/>
    <dgm:cxn modelId="{2C78460E-5B67-4E09-8F13-A0FF4B671328}" type="presParOf" srcId="{A2C119B2-ED6B-4A9A-877A-DB931C0CDDBE}" destId="{CDED7761-97B2-44D1-90CF-E7D2CE9314B3}" srcOrd="0" destOrd="0" presId="urn:microsoft.com/office/officeart/2005/8/layout/lProcess2"/>
    <dgm:cxn modelId="{2B3C2403-4840-4522-9FEB-089F4E5C8D57}" type="presParOf" srcId="{CDED7761-97B2-44D1-90CF-E7D2CE9314B3}" destId="{ED582423-0008-4ACB-9878-E092EA6D829D}" srcOrd="0" destOrd="0" presId="urn:microsoft.com/office/officeart/2005/8/layout/lProcess2"/>
    <dgm:cxn modelId="{940AC335-9EA1-413F-ACCC-08240FEF1CA2}" type="presParOf" srcId="{2AE90C92-5B48-4ECF-BCA4-E29AC5F6D36F}" destId="{E5C3C5F0-FFD3-472E-AE2B-E0C1DE32D930}" srcOrd="7" destOrd="0" presId="urn:microsoft.com/office/officeart/2005/8/layout/lProcess2"/>
    <dgm:cxn modelId="{E8BD1EAF-DF2C-40DB-9A6A-C3E7BA9038C7}" type="presParOf" srcId="{2AE90C92-5B48-4ECF-BCA4-E29AC5F6D36F}" destId="{2BA6DAFA-48FA-49AC-821C-F7599AA46254}" srcOrd="8" destOrd="0" presId="urn:microsoft.com/office/officeart/2005/8/layout/lProcess2"/>
    <dgm:cxn modelId="{9FF86552-2B8A-46F3-95DA-E5A69C5DC7BE}" type="presParOf" srcId="{2BA6DAFA-48FA-49AC-821C-F7599AA46254}" destId="{B3393EB5-F078-46EA-8F2F-21DD500E0AAB}" srcOrd="0" destOrd="0" presId="urn:microsoft.com/office/officeart/2005/8/layout/lProcess2"/>
    <dgm:cxn modelId="{FE503DB1-D432-41AA-87C6-32A933FA0EEA}" type="presParOf" srcId="{2BA6DAFA-48FA-49AC-821C-F7599AA46254}" destId="{DC29F3AC-440F-43A3-B553-5B27B25A9663}" srcOrd="1" destOrd="0" presId="urn:microsoft.com/office/officeart/2005/8/layout/lProcess2"/>
    <dgm:cxn modelId="{2DA99EF9-72C4-4F80-9366-350EDB76C731}" type="presParOf" srcId="{2BA6DAFA-48FA-49AC-821C-F7599AA46254}" destId="{E0BBEE87-66E2-4CC6-9C93-49448A0F4A57}" srcOrd="2" destOrd="0" presId="urn:microsoft.com/office/officeart/2005/8/layout/lProcess2"/>
    <dgm:cxn modelId="{8F600BAC-60CC-422D-B642-739715CD9CEF}" type="presParOf" srcId="{E0BBEE87-66E2-4CC6-9C93-49448A0F4A57}" destId="{20A128E8-3FC0-40F6-A49D-0A05FBE1BCB5}" srcOrd="0" destOrd="0" presId="urn:microsoft.com/office/officeart/2005/8/layout/lProcess2"/>
    <dgm:cxn modelId="{08486149-56E1-42B3-A8BA-8BBA8FF339A1}" type="presParOf" srcId="{20A128E8-3FC0-40F6-A49D-0A05FBE1BCB5}" destId="{B0C081DE-BCB5-48FE-804D-1E0D8309452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C12D1-00C6-4855-BBAC-B2963EA2ECA2}">
      <dsp:nvSpPr>
        <dsp:cNvPr id="0" name=""/>
        <dsp:cNvSpPr/>
      </dsp:nvSpPr>
      <dsp:spPr>
        <a:xfrm>
          <a:off x="5685" y="0"/>
          <a:ext cx="1995057" cy="4653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4</a:t>
          </a:r>
          <a:r>
            <a:rPr lang="ru-RU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37289 чел.</a:t>
          </a:r>
          <a:endParaRPr lang="en-US" sz="2000" b="1" kern="1200" dirty="0" smtClean="0">
            <a:solidFill>
              <a:srgbClr val="2F4C8D"/>
            </a:solidFill>
            <a:latin typeface="EuropeCond" panose="04000500000000000000" pitchFamily="82" charset="0"/>
          </a:endParaRPr>
        </a:p>
      </dsp:txBody>
      <dsp:txXfrm>
        <a:off x="5685" y="0"/>
        <a:ext cx="1995057" cy="1396064"/>
      </dsp:txXfrm>
    </dsp:sp>
    <dsp:sp modelId="{F2A5C3AD-782F-4CB7-BD07-6770EB751E53}">
      <dsp:nvSpPr>
        <dsp:cNvPr id="0" name=""/>
        <dsp:cNvSpPr/>
      </dsp:nvSpPr>
      <dsp:spPr>
        <a:xfrm>
          <a:off x="14240" y="1396064"/>
          <a:ext cx="1977947" cy="302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EuropeCond" panose="04000500000000000000" pitchFamily="82" charset="0"/>
            </a:rPr>
            <a:t>Обучающиеся общеобразовательных организаций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72172" y="1453996"/>
        <a:ext cx="1862083" cy="2908942"/>
      </dsp:txXfrm>
    </dsp:sp>
    <dsp:sp modelId="{A1D25459-113D-4DBD-8466-6740407FD3E7}">
      <dsp:nvSpPr>
        <dsp:cNvPr id="0" name=""/>
        <dsp:cNvSpPr/>
      </dsp:nvSpPr>
      <dsp:spPr>
        <a:xfrm>
          <a:off x="2150372" y="0"/>
          <a:ext cx="1995057" cy="4653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32658 чел.</a:t>
          </a:r>
          <a:endParaRPr lang="ru-RU" sz="2000" b="1" kern="1200" dirty="0">
            <a:solidFill>
              <a:srgbClr val="2F4C8D"/>
            </a:solidFill>
            <a:latin typeface="EuropeCond" panose="04000500000000000000" pitchFamily="82" charset="0"/>
          </a:endParaRPr>
        </a:p>
      </dsp:txBody>
      <dsp:txXfrm>
        <a:off x="2150372" y="0"/>
        <a:ext cx="1995057" cy="1396064"/>
      </dsp:txXfrm>
    </dsp:sp>
    <dsp:sp modelId="{A959757C-3F1F-416E-90BB-BF0BDCF3A78B}">
      <dsp:nvSpPr>
        <dsp:cNvPr id="0" name=""/>
        <dsp:cNvSpPr/>
      </dsp:nvSpPr>
      <dsp:spPr>
        <a:xfrm>
          <a:off x="2185397" y="1396064"/>
          <a:ext cx="1925007" cy="302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EuropeCond" panose="04000500000000000000" pitchFamily="82" charset="0"/>
            </a:rPr>
            <a:t>Безработные граждане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2241779" y="1452446"/>
        <a:ext cx="1812243" cy="2912042"/>
      </dsp:txXfrm>
    </dsp:sp>
    <dsp:sp modelId="{D17E0D84-F026-47E1-86B9-8343E2DD479F}">
      <dsp:nvSpPr>
        <dsp:cNvPr id="0" name=""/>
        <dsp:cNvSpPr/>
      </dsp:nvSpPr>
      <dsp:spPr>
        <a:xfrm>
          <a:off x="4310042" y="0"/>
          <a:ext cx="1995057" cy="4653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22349 чел.</a:t>
          </a:r>
          <a:endParaRPr lang="ru-RU" sz="2000" b="1" kern="1200" dirty="0">
            <a:solidFill>
              <a:srgbClr val="2F4C8D"/>
            </a:solidFill>
            <a:latin typeface="EuropeCond" panose="04000500000000000000" pitchFamily="82" charset="0"/>
          </a:endParaRPr>
        </a:p>
      </dsp:txBody>
      <dsp:txXfrm>
        <a:off x="4310042" y="0"/>
        <a:ext cx="1995057" cy="1396064"/>
      </dsp:txXfrm>
    </dsp:sp>
    <dsp:sp modelId="{66293132-ED5C-4054-B5B9-A0495B80F247}">
      <dsp:nvSpPr>
        <dsp:cNvPr id="0" name=""/>
        <dsp:cNvSpPr/>
      </dsp:nvSpPr>
      <dsp:spPr>
        <a:xfrm>
          <a:off x="4370169" y="1396064"/>
          <a:ext cx="1844837" cy="302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EuropeCond" panose="04000500000000000000" pitchFamily="82" charset="0"/>
            </a:rPr>
            <a:t>Абитуриенты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4424202" y="1450097"/>
        <a:ext cx="1736771" cy="2916740"/>
      </dsp:txXfrm>
    </dsp:sp>
    <dsp:sp modelId="{6326BE94-9796-4D16-8898-89FE7307A6D8}">
      <dsp:nvSpPr>
        <dsp:cNvPr id="0" name=""/>
        <dsp:cNvSpPr/>
      </dsp:nvSpPr>
      <dsp:spPr>
        <a:xfrm>
          <a:off x="6439746" y="0"/>
          <a:ext cx="1995057" cy="4653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16959 чел.</a:t>
          </a:r>
          <a:endParaRPr lang="ru-RU" sz="2000" b="1" kern="1200" dirty="0">
            <a:solidFill>
              <a:srgbClr val="2F4C8D"/>
            </a:solidFill>
            <a:latin typeface="EuropeCond" panose="04000500000000000000" pitchFamily="82" charset="0"/>
          </a:endParaRPr>
        </a:p>
      </dsp:txBody>
      <dsp:txXfrm>
        <a:off x="6439746" y="0"/>
        <a:ext cx="1995057" cy="1396064"/>
      </dsp:txXfrm>
    </dsp:sp>
    <dsp:sp modelId="{ED582423-0008-4ACB-9878-E092EA6D829D}">
      <dsp:nvSpPr>
        <dsp:cNvPr id="0" name=""/>
        <dsp:cNvSpPr/>
      </dsp:nvSpPr>
      <dsp:spPr>
        <a:xfrm>
          <a:off x="6454732" y="1396064"/>
          <a:ext cx="1965083" cy="302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EuropeCond" panose="04000500000000000000" pitchFamily="82" charset="0"/>
            </a:rPr>
            <a:t>Родители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6512287" y="1453619"/>
        <a:ext cx="1849973" cy="2909696"/>
      </dsp:txXfrm>
    </dsp:sp>
    <dsp:sp modelId="{B3393EB5-F078-46EA-8F2F-21DD500E0AAB}">
      <dsp:nvSpPr>
        <dsp:cNvPr id="0" name=""/>
        <dsp:cNvSpPr/>
      </dsp:nvSpPr>
      <dsp:spPr>
        <a:xfrm>
          <a:off x="8584433" y="0"/>
          <a:ext cx="1995057" cy="4653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F4C8D"/>
              </a:solidFill>
              <a:latin typeface="EuropeCond" panose="04000500000000000000" pitchFamily="82" charset="0"/>
            </a:rPr>
            <a:t>11738 чел.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8584433" y="0"/>
        <a:ext cx="1995057" cy="1396064"/>
      </dsp:txXfrm>
    </dsp:sp>
    <dsp:sp modelId="{B0C081DE-BCB5-48FE-804D-1E0D8309452A}">
      <dsp:nvSpPr>
        <dsp:cNvPr id="0" name=""/>
        <dsp:cNvSpPr/>
      </dsp:nvSpPr>
      <dsp:spPr>
        <a:xfrm>
          <a:off x="8783938" y="1396064"/>
          <a:ext cx="1596046" cy="302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EuropeCond" panose="04000500000000000000" pitchFamily="82" charset="0"/>
            </a:rPr>
            <a:t>Обучающиеся детских школ искусств</a:t>
          </a:r>
          <a:endParaRPr lang="ru-RU" sz="2000" kern="1200" dirty="0">
            <a:solidFill>
              <a:schemeClr val="tx1"/>
            </a:solidFill>
            <a:latin typeface="EuropeCond" panose="04000500000000000000" pitchFamily="82" charset="0"/>
          </a:endParaRPr>
        </a:p>
      </dsp:txBody>
      <dsp:txXfrm>
        <a:off x="8830685" y="1442811"/>
        <a:ext cx="1502552" cy="293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6DC87-0B8B-437E-8268-992842D9598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53D2-D392-4C44-913F-50B8A30F1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753D2-D392-4C44-913F-50B8A30F12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5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49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49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7296B3-4466-4932-AA17-33FFA40B2C6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891" indent="-34289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26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14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03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1199456" y="2780928"/>
            <a:ext cx="9793088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EuropeCond" panose="04000500000000000000" pitchFamily="82" charset="0"/>
              </a:rPr>
              <a:t>МОНИТОРИНГ АКТУАЛЬНОГО СОСТОЯНИЯ И ИМЕЮЩИХСЯ РЕСУРСОВ ПРОФЕССИОНАЛЬНОЙ </a:t>
            </a:r>
            <a:br>
              <a:rPr lang="ru-RU" b="1" dirty="0" smtClean="0">
                <a:solidFill>
                  <a:srgbClr val="002060"/>
                </a:solidFill>
                <a:latin typeface="EuropeCond" panose="04000500000000000000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EuropeCond" panose="04000500000000000000" pitchFamily="82" charset="0"/>
              </a:rPr>
              <a:t>ОРИЕНТАЦИИ НАСЕЛЕНИЯ В КРАСНОЯРСКОМ КРАЕ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EuropeCond" panose="04000500000000000000" pitchFamily="82" charset="0"/>
              </a:rPr>
              <a:t>ЗА 201</a:t>
            </a:r>
            <a:r>
              <a:rPr lang="ru-RU" b="1" dirty="0">
                <a:solidFill>
                  <a:srgbClr val="002060"/>
                </a:solidFill>
                <a:latin typeface="EuropeCond" panose="04000500000000000000" pitchFamily="82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latin typeface="EuropeCond" panose="04000500000000000000" pitchFamily="82" charset="0"/>
              </a:rPr>
              <a:t>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nfozal\Desktop\Документы\LOGOтипы\LOGO\Логотип_1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0336" y="1313712"/>
            <a:ext cx="1224000" cy="12996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35760" y="5699208"/>
            <a:ext cx="7985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КГБОУ ДПО «Красноярский краевой центр профориентации и развития квалификаций»</a:t>
            </a:r>
          </a:p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Красноярск, </a:t>
            </a:r>
            <a:r>
              <a:rPr lang="ru-RU" sz="1600" b="1" i="1" dirty="0" smtClean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2019</a:t>
            </a:r>
            <a:endParaRPr lang="ru-RU" sz="1600" b="1" i="1" dirty="0">
              <a:solidFill>
                <a:srgbClr val="00467A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296018"/>
            <a:ext cx="2794334" cy="136815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404664"/>
            <a:ext cx="108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Проблемы, возникающие в ходе реализации профориентационной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работы (ТОП-10)</a:t>
            </a:r>
            <a:endParaRPr lang="ru-RU" sz="2000" b="1" dirty="0">
              <a:solidFill>
                <a:srgbClr val="2F4C8D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30895"/>
              </p:ext>
            </p:extLst>
          </p:nvPr>
        </p:nvGraphicFramePr>
        <p:xfrm>
          <a:off x="479376" y="1052736"/>
          <a:ext cx="11161240" cy="56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>
                  <a:extLst>
                    <a:ext uri="{9D8B030D-6E8A-4147-A177-3AD203B41FA5}">
                      <a16:colId xmlns:a16="http://schemas.microsoft.com/office/drawing/2014/main" val="388943237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15088884"/>
                    </a:ext>
                  </a:extLst>
                </a:gridCol>
              </a:tblGrid>
              <a:tr h="68263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</a:rPr>
                        <a:t>Проблемы</a:t>
                      </a:r>
                      <a:endParaRPr lang="ru-RU" dirty="0">
                        <a:latin typeface="EuropeCond" panose="04000500000000000000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</a:rPr>
                        <a:t>Кол-во упоминаний</a:t>
                      </a:r>
                      <a:endParaRPr lang="ru-RU" dirty="0">
                        <a:latin typeface="EuropeCond" panose="04000500000000000000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629645"/>
                  </a:ext>
                </a:extLst>
              </a:tr>
              <a:tr h="43758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</a:rPr>
                        <a:t>Территориальные и транспортные проблемы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4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53767855"/>
                  </a:ext>
                </a:extLst>
              </a:tr>
              <a:tr h="42008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Трудности, связанные с сотрудничеством с предприятиями (работодателями)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3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9620528"/>
                  </a:ext>
                </a:extLst>
              </a:tr>
              <a:tr h="4900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Высокая стоимость рекламной продукции 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70281152"/>
                  </a:ext>
                </a:extLst>
              </a:tr>
              <a:tr h="4900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Дефицит материальных средств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06900819"/>
                  </a:ext>
                </a:extLst>
              </a:tr>
              <a:tr h="4900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Нехватка квалифицированных кадров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95946069"/>
                  </a:ext>
                </a:extLst>
              </a:tr>
              <a:tr h="42008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Проблемы, связанные с межведомственным сотрудничеством 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80316834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Низкий уровень организации профориентационных мероприятий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31466433"/>
                  </a:ext>
                </a:extLst>
              </a:tr>
              <a:tr h="4900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Снижение престижа определенных профессий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2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33947006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Недостаток методических материалов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1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87161662"/>
                  </a:ext>
                </a:extLst>
              </a:tr>
              <a:tr h="64762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+mn-ea"/>
                          <a:cs typeface="+mn-cs"/>
                        </a:rPr>
                        <a:t>Низкий уровень информированности обучающихся о правилах сдачи ЕГЭ</a:t>
                      </a:r>
                      <a:endParaRPr lang="ru-RU" sz="1800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F4C8D"/>
                          </a:solidFill>
                          <a:latin typeface="EuropeCond" panose="04000500000000000000" pitchFamily="82" charset="0"/>
                        </a:rPr>
                        <a:t>1</a:t>
                      </a:r>
                      <a:endParaRPr lang="ru-RU" dirty="0">
                        <a:solidFill>
                          <a:srgbClr val="2F4C8D"/>
                        </a:solidFill>
                        <a:latin typeface="EuropeCond" panose="04000500000000000000" pitchFamily="8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5538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6406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116632"/>
            <a:ext cx="108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Предложения по совершенствованию профориентационной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работы</a:t>
            </a:r>
            <a:endParaRPr lang="ru-RU" sz="2000" b="1" dirty="0">
              <a:solidFill>
                <a:srgbClr val="2F4C8D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74579"/>
              </p:ext>
            </p:extLst>
          </p:nvPr>
        </p:nvGraphicFramePr>
        <p:xfrm>
          <a:off x="263352" y="620685"/>
          <a:ext cx="11665296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3889432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15088884"/>
                    </a:ext>
                  </a:extLst>
                </a:gridCol>
              </a:tblGrid>
              <a:tr h="6269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EuropeCond" panose="04000500000000000000" pitchFamily="82" charset="0"/>
                        </a:rPr>
                        <a:t>Предложения</a:t>
                      </a:r>
                      <a:endParaRPr lang="ru-RU" sz="1600" dirty="0">
                        <a:latin typeface="EuropeCond" panose="04000500000000000000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</a:rPr>
                        <a:t>Кол-во упоминаний</a:t>
                      </a:r>
                      <a:endParaRPr lang="ru-RU" sz="1600" dirty="0">
                        <a:latin typeface="EuropeCond" panose="04000500000000000000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629645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цифровых технологий в профориентационных работе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767855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 повышения квалификации для сотрудников, ответственных за профессиональную </a:t>
                      </a: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20528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единого плана и методических организаций для всех структур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281152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эффективного взаимодействия всех заинтересованных организаций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900819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 мероприятий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946069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 работ среди взрослого населения и рабочей молодежи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316834"/>
                  </a:ext>
                </a:extLst>
              </a:tr>
              <a:tr h="668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учащихся образовательных учреждений до выбора направления профильных классов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466433"/>
                  </a:ext>
                </a:extLst>
              </a:tr>
              <a:tr h="668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  <a:tab pos="683895" algn="l"/>
                        </a:tabLs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прохождения курсов профессиональной переподготовки и обучения для лиц, освобожденных из мест лишения свободы и не имеющих постоянной регистрации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092351"/>
                  </a:ext>
                </a:extLst>
              </a:tr>
              <a:tr h="668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выявлению и тиражированию лучшего опыта и практик профориентационной деятельности каждым ведомством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434340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проведения ярмарок учебных мест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7735982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 профильных классов и увеличение их количества 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947006"/>
                  </a:ext>
                </a:extLst>
              </a:tr>
              <a:tr h="41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Возобновление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участия в социально-культурном маршруте «Енисейский экспресс»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161662"/>
                  </a:ext>
                </a:extLst>
              </a:tr>
              <a:tr h="34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выезда </a:t>
                      </a: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волонтерских профориентационных бригад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F4C8D"/>
                          </a:solidFill>
                          <a:effectLst/>
                          <a:latin typeface="EuropeCond" panose="04000500000000000000" pitchFamily="8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2F4C8D"/>
                        </a:solidFill>
                        <a:effectLst/>
                        <a:latin typeface="EuropeCond" panose="0400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38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4700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47528" y="3212976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EuropeCond" panose="04000500000000000000" pitchFamily="82" charset="0"/>
              </a:rPr>
              <a:t>Спасибо за внимание!</a:t>
            </a:r>
            <a:endParaRPr lang="ru-RU" sz="4800" b="1" dirty="0"/>
          </a:p>
        </p:txBody>
      </p:sp>
      <p:pic>
        <p:nvPicPr>
          <p:cNvPr id="1026" name="Picture 2" descr="C:\Users\Infozal\Desktop\Документы\LOGOтипы\LOGO\Логотип_1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0472" y="1289152"/>
            <a:ext cx="1224000" cy="12996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40393" y="569920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КГБОУ ДПО «Красноярский краевой центр профориентации и развития квалификаций»</a:t>
            </a:r>
          </a:p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Красноярск, </a:t>
            </a:r>
            <a:r>
              <a:rPr lang="ru-RU" sz="1600" b="1" i="1" dirty="0" smtClean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2018</a:t>
            </a:r>
            <a:endParaRPr lang="ru-RU" sz="1600" b="1" i="1" dirty="0">
              <a:solidFill>
                <a:srgbClr val="00467A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86065"/>
            <a:ext cx="279433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969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063552" y="1628800"/>
            <a:ext cx="734481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500" dirty="0">
              <a:solidFill>
                <a:schemeClr val="tx2"/>
              </a:solidFill>
              <a:latin typeface="EuropeCond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8769" y="620688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EuropeCond" pitchFamily="82" charset="0"/>
              </a:rPr>
              <a:t>Цель исследования - формирование краевого реестра субъектов профориентационной работы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068771" y="1772816"/>
            <a:ext cx="10009110" cy="4572000"/>
            <a:chOff x="1488" y="960"/>
            <a:chExt cx="2928" cy="2880"/>
          </a:xfrm>
        </p:grpSpPr>
        <p:grpSp>
          <p:nvGrpSpPr>
            <p:cNvPr id="45" name="Group 5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47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40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2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14"/>
                <p:cNvSpPr>
                  <a:spLocks noChangeArrowheads="1"/>
                </p:cNvSpPr>
                <p:nvPr/>
              </p:nvSpPr>
              <p:spPr bwMode="gray">
                <a:xfrm>
                  <a:off x="1182" y="2763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gray">
              <a:xfrm>
                <a:off x="1636" y="1504"/>
                <a:ext cx="81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FFFFFF"/>
                    </a:solidFill>
                    <a:latin typeface="EuropeCond" panose="04000500000000000000" pitchFamily="82" charset="0"/>
                  </a:rPr>
                  <a:t>Агентство молодежной политики и реализации программ общественного развития </a:t>
                </a:r>
                <a:endParaRPr lang="en-US" sz="2000" b="1" dirty="0">
                  <a:solidFill>
                    <a:srgbClr val="FFFFFF"/>
                  </a:solidFill>
                  <a:latin typeface="EuropeCond" panose="04000500000000000000" pitchFamily="82" charset="0"/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37" name="AutoShape 1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1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gray">
                <a:xfrm>
                  <a:off x="3229" y="277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gray">
              <a:xfrm>
                <a:off x="2633" y="2133"/>
                <a:ext cx="583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FFFFFF"/>
                    </a:solidFill>
                    <a:latin typeface="EuropeCond" panose="04000500000000000000" pitchFamily="82" charset="0"/>
                  </a:rPr>
                  <a:t>Объекты</a:t>
                </a:r>
              </a:p>
              <a:p>
                <a:pPr algn="ctr"/>
                <a:r>
                  <a:rPr lang="ru-RU" sz="2400" b="1" dirty="0">
                    <a:solidFill>
                      <a:srgbClr val="FFFFFF"/>
                    </a:solidFill>
                    <a:latin typeface="EuropeCond" panose="04000500000000000000" pitchFamily="82" charset="0"/>
                  </a:rPr>
                  <a:t> исследования</a:t>
                </a:r>
                <a:endParaRPr lang="en-US" sz="2400" b="1" dirty="0">
                  <a:solidFill>
                    <a:srgbClr val="FFFFFF"/>
                  </a:solidFill>
                  <a:latin typeface="EuropeCond" panose="04000500000000000000" pitchFamily="82" charset="0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2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gray">
              <a:xfrm>
                <a:off x="3502" y="1717"/>
                <a:ext cx="5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7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20" name="Group 35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2" name="AutoShape 36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37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Text Box 39"/>
              <p:cNvSpPr txBox="1">
                <a:spLocks noChangeArrowheads="1"/>
              </p:cNvSpPr>
              <p:nvPr/>
            </p:nvSpPr>
            <p:spPr bwMode="gray">
              <a:xfrm>
                <a:off x="1683" y="2602"/>
                <a:ext cx="6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sz="2000" b="1" dirty="0">
                  <a:solidFill>
                    <a:srgbClr val="FFFFFF"/>
                  </a:solidFill>
                  <a:latin typeface="EuropeCond" panose="04000500000000000000" pitchFamily="82" charset="0"/>
                </a:endParaRPr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7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AutoShape 14"/>
          <p:cNvSpPr>
            <a:spLocks noChangeArrowheads="1"/>
          </p:cNvSpPr>
          <p:nvPr/>
        </p:nvSpPr>
        <p:spPr bwMode="gray">
          <a:xfrm>
            <a:off x="1211389" y="4136008"/>
            <a:ext cx="3554243" cy="131619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49ACE3">
                  <a:gamma/>
                  <a:shade val="94118"/>
                  <a:invGamma/>
                </a:srgbClr>
              </a:gs>
              <a:gs pos="100000">
                <a:srgbClr val="49AC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Министерство образования (ВО)</a:t>
            </a:r>
            <a:endParaRPr lang="en-US" sz="2000" b="1" dirty="0">
              <a:solidFill>
                <a:srgbClr val="FFFFFF"/>
              </a:solidFill>
              <a:latin typeface="EuropeCond" panose="04000500000000000000" pitchFamily="82" charset="0"/>
            </a:endParaRP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gray">
          <a:xfrm>
            <a:off x="4293948" y="1923014"/>
            <a:ext cx="3554243" cy="131619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49ACE3">
                  <a:gamma/>
                  <a:shade val="94118"/>
                  <a:invGamma/>
                </a:srgbClr>
              </a:gs>
              <a:gs pos="100000">
                <a:srgbClr val="49AC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Министерство образования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 (в структуре ОО и СПО)</a:t>
            </a:r>
            <a:endParaRPr lang="en-US" sz="2000" b="1" dirty="0">
              <a:solidFill>
                <a:srgbClr val="FFFFFF"/>
              </a:solidFill>
              <a:latin typeface="EuropeCond" panose="04000500000000000000" pitchFamily="82" charset="0"/>
            </a:endParaRP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gray">
          <a:xfrm>
            <a:off x="7455216" y="2650606"/>
            <a:ext cx="3554243" cy="131619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49ACE3">
                  <a:gamma/>
                  <a:shade val="94118"/>
                  <a:invGamma/>
                </a:srgbClr>
              </a:gs>
              <a:gs pos="100000">
                <a:srgbClr val="49AC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Министерство культуры</a:t>
            </a:r>
            <a:endParaRPr lang="en-US" sz="2000" b="1" dirty="0">
              <a:solidFill>
                <a:srgbClr val="FFFFFF"/>
              </a:solidFill>
              <a:latin typeface="EuropeCond" panose="04000500000000000000" pitchFamily="82" charset="0"/>
            </a:endParaRPr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gray">
          <a:xfrm>
            <a:off x="7381021" y="4122364"/>
            <a:ext cx="3554243" cy="131619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49ACE3">
                  <a:gamma/>
                  <a:shade val="94118"/>
                  <a:invGamma/>
                </a:srgbClr>
              </a:gs>
              <a:gs pos="100000">
                <a:srgbClr val="49AC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Министерство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социальной политики</a:t>
            </a:r>
            <a:endParaRPr lang="en-US" sz="2000" b="1" dirty="0">
              <a:solidFill>
                <a:srgbClr val="FFFFFF"/>
              </a:solidFill>
              <a:latin typeface="EuropeCond" panose="04000500000000000000" pitchFamily="82" charset="0"/>
            </a:endParaRPr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gray">
          <a:xfrm>
            <a:off x="4250014" y="4930977"/>
            <a:ext cx="3554243" cy="131619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49ACE3">
                  <a:gamma/>
                  <a:shade val="94118"/>
                  <a:invGamma/>
                </a:srgbClr>
              </a:gs>
              <a:gs pos="100000">
                <a:srgbClr val="49AC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EuropeCond" panose="04000500000000000000" pitchFamily="82" charset="0"/>
              </a:rPr>
              <a:t>Агентство </a:t>
            </a:r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труда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EuropeCond" panose="04000500000000000000" pitchFamily="82" charset="0"/>
              </a:rPr>
              <a:t>и занятости населения</a:t>
            </a:r>
            <a:endParaRPr lang="en-US" sz="2000" b="1" dirty="0">
              <a:solidFill>
                <a:srgbClr val="FFFFFF"/>
              </a:solidFill>
              <a:latin typeface="EuropeCond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549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503473" y="1206992"/>
            <a:ext cx="2034862" cy="20091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551384" y="4149080"/>
            <a:ext cx="2034862" cy="2009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6384032" y="4149080"/>
            <a:ext cx="2034862" cy="20091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6327149" y="1177707"/>
            <a:ext cx="2034862" cy="200910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327165" y="1462796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33806" y="43336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320961" y="4319525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27340" y="14408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9376" y="1628800"/>
            <a:ext cx="11277600" cy="1219200"/>
          </a:xfrm>
        </p:spPr>
        <p:txBody>
          <a:bodyPr/>
          <a:lstStyle/>
          <a:p>
            <a:r>
              <a:rPr lang="ru-RU" dirty="0" smtClean="0"/>
              <a:t>ап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26422" y="218672"/>
            <a:ext cx="995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Число подведомственных организаций всех опрошенных </a:t>
            </a:r>
            <a:r>
              <a:rPr lang="ru-RU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структур</a:t>
            </a:r>
          </a:p>
          <a:p>
            <a:pPr lvl="0" algn="ctr"/>
            <a:r>
              <a:rPr lang="en-US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152</a:t>
            </a:r>
            <a:r>
              <a:rPr lang="ru-RU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 (</a:t>
            </a:r>
            <a:r>
              <a:rPr lang="ru-RU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ед.)</a:t>
            </a:r>
            <a:endParaRPr lang="ru-RU" sz="2400" b="1" dirty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9234" y="4428361"/>
            <a:ext cx="298459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Имеют на своих сайтах разделы, публикации материалов по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профработе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(668 ед.)</a:t>
            </a:r>
            <a:endParaRPr lang="ru-RU" sz="2000" b="1" dirty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19234" y="1496940"/>
            <a:ext cx="298459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Организуют 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профориентационную работу с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населением </a:t>
            </a: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(1306 ед.)</a:t>
            </a:r>
            <a:endParaRPr lang="ru-RU" sz="2000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57930" y="1696994"/>
            <a:ext cx="298459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Выделен ответственный за организацию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профработы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(1136 ед.)</a:t>
            </a:r>
            <a:endParaRPr lang="ru-RU" sz="2000" b="1" dirty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02915" y="4428361"/>
            <a:ext cx="298459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Имеют профориентационные уголки, стенды,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кабинеты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(300 ед.)</a:t>
            </a:r>
            <a:endParaRPr lang="ru-RU" sz="2000" b="1" dirty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4812" y="2024832"/>
            <a:ext cx="1027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% </a:t>
            </a:r>
            <a:endParaRPr lang="ru-RU" sz="2000" b="1" dirty="0" smtClean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0879" y="4961209"/>
            <a:ext cx="1027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51%</a:t>
            </a:r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88405" y="1989138"/>
            <a:ext cx="1027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% </a:t>
            </a:r>
            <a:endParaRPr lang="ru-RU" sz="2000" b="1" dirty="0" smtClean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8397" y="4961209"/>
            <a:ext cx="1027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23</a:t>
            </a:r>
            <a:r>
              <a:rPr lang="en-US" sz="20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itchFamily="18" charset="0"/>
              </a:rPr>
              <a:t>% </a:t>
            </a:r>
            <a:endParaRPr lang="ru-RU" sz="2000" b="1" dirty="0" smtClean="0">
              <a:solidFill>
                <a:srgbClr val="2F4C8D"/>
              </a:solidFill>
              <a:latin typeface="EuropeCond" panose="04000500000000000000" pitchFamily="82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0" y="188640"/>
            <a:ext cx="1029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Доля подведомственных учреждений, имеющих ответственных (координаторов) за организацию профориентационной работы </a:t>
            </a:r>
            <a:r>
              <a:rPr lang="ru-RU" sz="24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(% </a:t>
            </a:r>
            <a:r>
              <a:rPr lang="ru-RU" sz="2400" b="1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в каждой структуре от </a:t>
            </a:r>
            <a:r>
              <a:rPr lang="ru-RU" sz="2400" b="1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числа учреждений, осуществляющих профориентационную работу) </a:t>
            </a:r>
            <a:endParaRPr lang="ru-RU" sz="2400" dirty="0">
              <a:solidFill>
                <a:srgbClr val="2F4C8D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20004"/>
              </p:ext>
            </p:extLst>
          </p:nvPr>
        </p:nvGraphicFramePr>
        <p:xfrm>
          <a:off x="2519362" y="1495518"/>
          <a:ext cx="7153275" cy="495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4033616"/>
      </p:ext>
    </p:extLst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9398358"/>
              </p:ext>
            </p:extLst>
          </p:nvPr>
        </p:nvGraphicFramePr>
        <p:xfrm>
          <a:off x="191344" y="1700808"/>
          <a:ext cx="5616624" cy="484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9376" y="260648"/>
            <a:ext cx="11089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2F4C8D"/>
                </a:solidFill>
                <a:latin typeface="EuropeCond" panose="04000500000000000000" pitchFamily="82" charset="0"/>
              </a:rPr>
              <a:t>Численность сотрудников подведомственных учреждений, прошедших повышение квалификации по вопросам организации профориентационной работы с населением, чел. </a:t>
            </a:r>
            <a:endParaRPr lang="ru-RU" sz="2200" dirty="0" smtClean="0">
              <a:solidFill>
                <a:srgbClr val="2F4C8D"/>
              </a:solidFill>
              <a:latin typeface="EuropeCond" panose="04000500000000000000" pitchFamily="82" charset="0"/>
            </a:endParaRPr>
          </a:p>
          <a:p>
            <a:pPr algn="ctr">
              <a:spcAft>
                <a:spcPts val="600"/>
              </a:spcAft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(2013-2018 гг.)</a:t>
            </a:r>
            <a:endParaRPr lang="ru-RU" sz="2200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0016" y="1503391"/>
            <a:ext cx="56166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 вопросам профориентационной работы с населением прошли сотрудники следующих краевых ведомств: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2F4C8D"/>
              </a:solidFill>
              <a:latin typeface="EuropeCond" panose="04000500000000000000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министерства 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(ОО) – 170 сотрудников;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агентства 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 и занятости населения – 53 сотрудника;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37 сотрудников;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министерства 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(СПО) – 22 сотрудника;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 smtClean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агентства </a:t>
            </a:r>
            <a:r>
              <a:rPr lang="ru-RU" sz="2000" b="1" dirty="0">
                <a:solidFill>
                  <a:srgbClr val="2F4C8D"/>
                </a:solidFill>
                <a:latin typeface="EuropeCond" panose="040005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молодежной политики – 18 сотрудников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43089245"/>
              </p:ext>
            </p:extLst>
          </p:nvPr>
        </p:nvGraphicFramePr>
        <p:xfrm>
          <a:off x="694606" y="1598536"/>
          <a:ext cx="4897338" cy="413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89771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440" y="548607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2F4C8D"/>
                </a:solidFill>
                <a:latin typeface="EuropeCond" panose="04000500000000000000" pitchFamily="82" charset="0"/>
              </a:rPr>
              <a:t>Численность граждан, охваченных профориентационной работой, чел</a:t>
            </a:r>
            <a:r>
              <a:rPr lang="ru-RU" sz="2400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. </a:t>
            </a:r>
          </a:p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(2013-2018 гг.)</a:t>
            </a:r>
            <a:endParaRPr lang="ru-RU" sz="2400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2323124"/>
              </p:ext>
            </p:extLst>
          </p:nvPr>
        </p:nvGraphicFramePr>
        <p:xfrm>
          <a:off x="1847528" y="2047874"/>
          <a:ext cx="8568952" cy="41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683095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1296348"/>
            <a:ext cx="590465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Количество </a:t>
            </a:r>
            <a:r>
              <a:rPr lang="ru-RU" sz="2000" b="1" i="1" dirty="0">
                <a:solidFill>
                  <a:srgbClr val="2F4C8D"/>
                </a:solidFill>
                <a:latin typeface="EuropeCond" panose="04000500000000000000" pitchFamily="82" charset="0"/>
              </a:rPr>
              <a:t>мероприятий, проводимых подведомственными учреждениями, в каждой краевой структуре: </a:t>
            </a:r>
            <a:endParaRPr lang="ru-RU" sz="2000" b="1" i="1" dirty="0" smtClean="0">
              <a:solidFill>
                <a:srgbClr val="2F4C8D"/>
              </a:solidFill>
              <a:latin typeface="EuropeCond" panose="04000500000000000000" pitchFamily="82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(на уровне ОО)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7503 мероприятия;</a:t>
            </a:r>
            <a:endParaRPr lang="ru-RU" sz="1600" i="1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агентство труда и занятости населения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 smtClean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</a:t>
            </a: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2006;</a:t>
            </a:r>
            <a:endParaRPr lang="ru-RU" sz="1600" i="1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агентство молодежной политики и реализации программ общественного развития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811;</a:t>
            </a:r>
            <a:endParaRPr lang="ru-RU" sz="1600" i="1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политики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794</a:t>
            </a: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(СПО)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750; </a:t>
            </a:r>
            <a:endParaRPr lang="ru-RU" sz="1600" i="1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– </a:t>
            </a:r>
            <a:r>
              <a:rPr lang="ru-RU" sz="2000" i="1" dirty="0">
                <a:solidFill>
                  <a:srgbClr val="2F4C8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375.</a:t>
            </a:r>
            <a:endParaRPr lang="ru-RU" sz="1600" i="1" dirty="0">
              <a:solidFill>
                <a:srgbClr val="2F4C8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F4C8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7568" y="332656"/>
            <a:ext cx="8014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EuropeCond" panose="04000500000000000000" pitchFamily="82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rgbClr val="2F4C8D"/>
                </a:solidFill>
                <a:latin typeface="EuropeCond" panose="04000500000000000000" pitchFamily="82" charset="0"/>
              </a:rPr>
              <a:t>Количество мероприятий профориентационной направленности, проводимых подведомственными учреждениями (в год), ед.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71612162"/>
              </p:ext>
            </p:extLst>
          </p:nvPr>
        </p:nvGraphicFramePr>
        <p:xfrm>
          <a:off x="767409" y="1989138"/>
          <a:ext cx="4608512" cy="410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0646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668827"/>
              </p:ext>
            </p:extLst>
          </p:nvPr>
        </p:nvGraphicFramePr>
        <p:xfrm>
          <a:off x="1055440" y="1484784"/>
          <a:ext cx="10585176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7408" y="476672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Категории граждан, охваченные профориентационной работой </a:t>
            </a:r>
            <a:r>
              <a:rPr lang="ru-RU" b="1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 </a:t>
            </a:r>
            <a:r>
              <a:rPr lang="ru-RU" sz="2400" b="1" i="1" dirty="0" smtClean="0">
                <a:solidFill>
                  <a:srgbClr val="2F4C8D"/>
                </a:solidFill>
                <a:latin typeface="EuropeCond" panose="04000500000000000000" pitchFamily="82" charset="0"/>
              </a:rPr>
              <a:t>(Топ-5 категорий)</a:t>
            </a:r>
            <a:endParaRPr lang="ru-RU" sz="2400" b="1" i="1" dirty="0">
              <a:solidFill>
                <a:srgbClr val="2F4C8D"/>
              </a:solidFill>
              <a:latin typeface="EuropeCond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7213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404664"/>
            <a:ext cx="108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Основные направления и формы </a:t>
            </a:r>
            <a:r>
              <a:rPr lang="ru-RU" sz="2000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профориентационной работы, реализуемые подведомственными учреждениями опрашиваемых структур в </a:t>
            </a:r>
            <a:r>
              <a:rPr lang="ru-RU" sz="2000" dirty="0" smtClean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2013/2018 </a:t>
            </a:r>
            <a:r>
              <a:rPr lang="ru-RU" sz="2000" dirty="0">
                <a:solidFill>
                  <a:srgbClr val="2F4C8D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гг., % от общего числа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69041381"/>
              </p:ext>
            </p:extLst>
          </p:nvPr>
        </p:nvGraphicFramePr>
        <p:xfrm>
          <a:off x="263352" y="1268761"/>
          <a:ext cx="56166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7204366"/>
              </p:ext>
            </p:extLst>
          </p:nvPr>
        </p:nvGraphicFramePr>
        <p:xfrm>
          <a:off x="5912813" y="1268760"/>
          <a:ext cx="6080760" cy="546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85174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3300</TotalTime>
  <Words>627</Words>
  <Application>Microsoft Office PowerPoint</Application>
  <PresentationFormat>Широкоэкранный</PresentationFormat>
  <Paragraphs>123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Franklin Gothic Medium</vt:lpstr>
      <vt:lpstr>Franklin Gothic Book</vt:lpstr>
      <vt:lpstr>EuropeCond</vt:lpstr>
      <vt:lpstr>Calibri</vt:lpstr>
      <vt:lpstr>Wingdings 2</vt:lpstr>
      <vt:lpstr>Wingdings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КГБОУ ДПО  «Красноярский центр профессиональной ориентации  и психологической поддержки населения»</dc:title>
  <dc:creator>Infozal</dc:creator>
  <cp:lastModifiedBy>203-3</cp:lastModifiedBy>
  <cp:revision>228</cp:revision>
  <dcterms:created xsi:type="dcterms:W3CDTF">2015-06-11T03:20:27Z</dcterms:created>
  <dcterms:modified xsi:type="dcterms:W3CDTF">2019-03-15T05:53:55Z</dcterms:modified>
</cp:coreProperties>
</file>