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91" r:id="rId3"/>
    <p:sldId id="323" r:id="rId4"/>
    <p:sldId id="303" r:id="rId5"/>
    <p:sldId id="304" r:id="rId6"/>
    <p:sldId id="306" r:id="rId7"/>
    <p:sldId id="310" r:id="rId8"/>
    <p:sldId id="313" r:id="rId9"/>
    <p:sldId id="311" r:id="rId10"/>
    <p:sldId id="319" r:id="rId11"/>
    <p:sldId id="308" r:id="rId12"/>
    <p:sldId id="314" r:id="rId13"/>
    <p:sldId id="309" r:id="rId14"/>
    <p:sldId id="317" r:id="rId15"/>
    <p:sldId id="322" r:id="rId16"/>
    <p:sldId id="321" r:id="rId17"/>
  </p:sldIdLst>
  <p:sldSz cx="12192000" cy="6858000"/>
  <p:notesSz cx="6858000" cy="9144000"/>
  <p:embeddedFontLst>
    <p:embeddedFont>
      <p:font typeface="EuropeCond" panose="04000500000000000000" pitchFamily="82" charset="0"/>
      <p:regular r:id="rId18"/>
    </p:embeddedFont>
    <p:embeddedFont>
      <p:font typeface="Franklin Gothic Book" panose="020B050302010202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  <p:embeddedFont>
      <p:font typeface="Franklin Gothic Medium" panose="020B0603020102020204" pitchFamily="34" charset="0"/>
      <p:regular r:id="rId26"/>
      <p:italic r:id="rId27"/>
    </p:embeddedFont>
  </p:embeddedFontLst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00"/>
    <a:srgbClr val="2F4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4664" autoAdjust="0"/>
  </p:normalViewPr>
  <p:slideViewPr>
    <p:cSldViewPr>
      <p:cViewPr varScale="1">
        <p:scale>
          <a:sx n="69" d="100"/>
          <a:sy n="69" d="100"/>
        </p:scale>
        <p:origin x="750" y="72"/>
      </p:cViewPr>
      <p:guideLst>
        <p:guide orient="horz" pos="2160"/>
        <p:guide pos="3840"/>
        <p:guide orient="horz" pos="2251"/>
      </p:guideLst>
    </p:cSldViewPr>
  </p:slideViewPr>
  <p:outlineViewPr>
    <p:cViewPr>
      <p:scale>
        <a:sx n="33" d="100"/>
        <a:sy n="33" d="100"/>
      </p:scale>
      <p:origin x="0" y="-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225269882415545E-2"/>
                      <c:h val="5.1702778838880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532-47D9-97CB-C8D3991E3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(7)'!$E$14:$E$17</c:f>
              <c:strCache>
                <c:ptCount val="4"/>
                <c:pt idx="0">
                  <c:v>Сельское, лесное хозяйство, охота, рыболовство и рыбоводство </c:v>
                </c:pt>
                <c:pt idx="1">
                  <c:v>Обрабатывающие производство </c:v>
                </c:pt>
                <c:pt idx="2">
                  <c:v>Строительство </c:v>
                </c:pt>
                <c:pt idx="3">
                  <c:v>Транспорт и хранение </c:v>
                </c:pt>
              </c:strCache>
            </c:strRef>
          </c:cat>
          <c:val>
            <c:numRef>
              <c:f>'Лист1 (7)'!$F$14:$F$17</c:f>
              <c:numCache>
                <c:formatCode>0.0</c:formatCode>
                <c:ptCount val="4"/>
                <c:pt idx="0">
                  <c:v>15.74468085106383</c:v>
                </c:pt>
                <c:pt idx="1">
                  <c:v>22.340425531914892</c:v>
                </c:pt>
                <c:pt idx="2">
                  <c:v>29.2</c:v>
                </c:pt>
                <c:pt idx="3">
                  <c:v>32.765957446808514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5-4AFF-900E-B718D95F6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401152"/>
        <c:axId val="133399184"/>
      </c:barChart>
      <c:catAx>
        <c:axId val="13340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399184"/>
        <c:crosses val="autoZero"/>
        <c:auto val="1"/>
        <c:lblAlgn val="ctr"/>
        <c:lblOffset val="100"/>
        <c:noMultiLvlLbl val="0"/>
      </c:catAx>
      <c:valAx>
        <c:axId val="13339918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3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9956569321161E-2"/>
          <c:y val="2.8956152467304628E-2"/>
          <c:w val="0.62173248310851792"/>
          <c:h val="0.9420876950653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(6)'!$A$109</c:f>
              <c:strCache>
                <c:ptCount val="1"/>
                <c:pt idx="0">
                  <c:v>1 (очень низкий)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(6)'!$C$109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D-4AD0-A30D-E7476F9171D6}"/>
            </c:ext>
          </c:extLst>
        </c:ser>
        <c:ser>
          <c:idx val="1"/>
          <c:order val="1"/>
          <c:tx>
            <c:strRef>
              <c:f>'Лист1 (6)'!$A$110</c:f>
              <c:strCache>
                <c:ptCount val="1"/>
                <c:pt idx="0">
                  <c:v>2 (низкий)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(6)'!$C$110</c:f>
              <c:numCache>
                <c:formatCode>0.0</c:formatCode>
                <c:ptCount val="1"/>
                <c:pt idx="0">
                  <c:v>3.4042553191489362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D-4AD0-A30D-E7476F9171D6}"/>
            </c:ext>
          </c:extLst>
        </c:ser>
        <c:ser>
          <c:idx val="2"/>
          <c:order val="2"/>
          <c:tx>
            <c:strRef>
              <c:f>'Лист1 (6)'!$A$111</c:f>
              <c:strCache>
                <c:ptCount val="1"/>
                <c:pt idx="0">
                  <c:v>3 (удовлетворительный)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(6)'!$C$111</c:f>
              <c:numCache>
                <c:formatCode>0.0</c:formatCode>
                <c:ptCount val="1"/>
                <c:pt idx="0">
                  <c:v>67.872340425531917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D-4AD0-A30D-E7476F9171D6}"/>
            </c:ext>
          </c:extLst>
        </c:ser>
        <c:ser>
          <c:idx val="3"/>
          <c:order val="3"/>
          <c:tx>
            <c:strRef>
              <c:f>'Лист1 (6)'!$A$112</c:f>
              <c:strCache>
                <c:ptCount val="1"/>
                <c:pt idx="0">
                  <c:v>4 (высокий)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(6)'!$C$112</c:f>
              <c:numCache>
                <c:formatCode>0.0</c:formatCode>
                <c:ptCount val="1"/>
                <c:pt idx="0">
                  <c:v>24.893617021276597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D-4AD0-A30D-E7476F9171D6}"/>
            </c:ext>
          </c:extLst>
        </c:ser>
        <c:ser>
          <c:idx val="4"/>
          <c:order val="4"/>
          <c:tx>
            <c:strRef>
              <c:f>'Лист1 (6)'!$A$113</c:f>
              <c:strCache>
                <c:ptCount val="1"/>
                <c:pt idx="0">
                  <c:v>5 (очень высокий)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(6)'!$C$113</c:f>
              <c:numCache>
                <c:formatCode>0.0</c:formatCode>
                <c:ptCount val="1"/>
                <c:pt idx="0">
                  <c:v>2.978723404255319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D-4AD0-A30D-E7476F917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442760"/>
        <c:axId val="504448992"/>
      </c:barChart>
      <c:catAx>
        <c:axId val="504442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448992"/>
        <c:crosses val="autoZero"/>
        <c:auto val="1"/>
        <c:lblAlgn val="ctr"/>
        <c:lblOffset val="100"/>
        <c:noMultiLvlLbl val="0"/>
      </c:catAx>
      <c:valAx>
        <c:axId val="5044489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0444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23952255624212"/>
          <c:y val="2.8767947839958088E-2"/>
          <c:w val="0.39909374692722521"/>
          <c:h val="0.94738001747732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67496204125467E-2"/>
          <c:y val="1.579426498216616E-2"/>
          <c:w val="0.59376735918231305"/>
          <c:h val="0.9420876950653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(6)'!$A$61</c:f>
              <c:strCache>
                <c:ptCount val="1"/>
                <c:pt idx="0">
                  <c:v>Полностью удовлетворен 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2C-4534-B490-BB341730B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(6)'!$C$61</c:f>
              <c:numCache>
                <c:formatCode>0.0</c:formatCode>
                <c:ptCount val="1"/>
                <c:pt idx="0">
                  <c:v>72.666666666666671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2C-4534-B490-BB341730BD85}"/>
            </c:ext>
          </c:extLst>
        </c:ser>
        <c:ser>
          <c:idx val="1"/>
          <c:order val="1"/>
          <c:tx>
            <c:strRef>
              <c:f>'Лист1 (6)'!$A$62</c:f>
              <c:strCache>
                <c:ptCount val="1"/>
                <c:pt idx="0">
                  <c:v>Частично удовлетворен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AB-43A4-BD6E-5964B89D8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(6)'!$C$62</c:f>
              <c:numCache>
                <c:formatCode>0.0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2C-4534-B490-BB341730BD85}"/>
            </c:ext>
          </c:extLst>
        </c:ser>
        <c:ser>
          <c:idx val="2"/>
          <c:order val="2"/>
          <c:tx>
            <c:strRef>
              <c:f>'Лист1 (6)'!$A$63</c:f>
              <c:strCache>
                <c:ptCount val="1"/>
                <c:pt idx="0">
                  <c:v>Не удовлетворен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(6)'!$C$63</c:f>
              <c:numCache>
                <c:formatCode>0.0</c:formatCode>
                <c:ptCount val="1"/>
                <c:pt idx="0">
                  <c:v>4.333333333333333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C-4534-B490-BB341730B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767552"/>
        <c:axId val="485774440"/>
      </c:barChart>
      <c:catAx>
        <c:axId val="485767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5774440"/>
        <c:crosses val="autoZero"/>
        <c:auto val="1"/>
        <c:lblAlgn val="ctr"/>
        <c:lblOffset val="100"/>
        <c:noMultiLvlLbl val="0"/>
      </c:catAx>
      <c:valAx>
        <c:axId val="4857744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8576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72788208717552"/>
          <c:y val="0.30924502752512201"/>
          <c:w val="0.33461485760841386"/>
          <c:h val="0.39173425174980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(6)'!$E$66:$E$70</c:f>
              <c:strCache>
                <c:ptCount val="5"/>
                <c:pt idx="0">
                  <c:v>Направление соискателей, немотивированных на трудовую деятельность 
</c:v>
                </c:pt>
                <c:pt idx="1">
                  <c:v>Отсутствие необходимого числа кандидатов</c:v>
                </c:pt>
                <c:pt idx="2">
                  <c:v>Направление соискателей, несоответствующих заявленным требованиям </c:v>
                </c:pt>
                <c:pt idx="3">
                  <c:v>Направление соискателей на закрытые вакансии</c:v>
                </c:pt>
                <c:pt idx="4">
                  <c:v>Другое</c:v>
                </c:pt>
              </c:strCache>
            </c:strRef>
          </c:cat>
          <c:val>
            <c:numRef>
              <c:f>'Лист1 (6)'!$F$66:$F$70</c:f>
              <c:numCache>
                <c:formatCode>0.0</c:formatCode>
                <c:ptCount val="5"/>
                <c:pt idx="0">
                  <c:v>65.853658536585371</c:v>
                </c:pt>
                <c:pt idx="1">
                  <c:v>47.560975609756099</c:v>
                </c:pt>
                <c:pt idx="2">
                  <c:v>32.926829268292686</c:v>
                </c:pt>
                <c:pt idx="3">
                  <c:v>2.4390243902439024</c:v>
                </c:pt>
                <c:pt idx="4">
                  <c:v>2.4390243902439024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E-4D34-A0F7-32E1A3CEC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1059896"/>
        <c:axId val="551060224"/>
      </c:barChart>
      <c:catAx>
        <c:axId val="551059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1060224"/>
        <c:crosses val="autoZero"/>
        <c:auto val="1"/>
        <c:lblAlgn val="ctr"/>
        <c:lblOffset val="100"/>
        <c:noMultiLvlLbl val="0"/>
      </c:catAx>
      <c:valAx>
        <c:axId val="55106022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5105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33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6E-497E-8128-6A505C8EA69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6E-497E-8128-6A505C8EA69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6E-497E-8128-6A505C8EA69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6E-497E-8128-6A505C8EA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'Лист1 (7)'!$A$41:$A$42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'Лист1 (7)'!$C$41:$C$42</c:f>
              <c:numCache>
                <c:formatCode>0.0</c:formatCode>
                <c:ptCount val="2"/>
                <c:pt idx="0">
                  <c:v>65.957446808510639</c:v>
                </c:pt>
                <c:pt idx="1">
                  <c:v>34.042553191489361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6E-497E-8128-6A505C8EA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'Лист1 (6)'!$A$74</c:f>
              <c:strCache>
                <c:ptCount val="1"/>
                <c:pt idx="0">
                  <c:v>1 (очень низкий)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10-491B-9CFC-EAB8B4384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(6)'!$D$73:$E$73</c:f>
              <c:strCache>
                <c:ptCount val="2"/>
                <c:pt idx="0">
                  <c:v>В муниципальном образовании, на территории которого находится предприятие </c:v>
                </c:pt>
                <c:pt idx="1">
                  <c:v>В других муниципальных образованиях</c:v>
                </c:pt>
              </c:strCache>
            </c:strRef>
          </c:cat>
          <c:val>
            <c:numRef>
              <c:f>'Лист1 (6)'!$D$74:$E$74</c:f>
              <c:numCache>
                <c:formatCode>0.0</c:formatCode>
                <c:ptCount val="2"/>
                <c:pt idx="0">
                  <c:v>4.042553191489362</c:v>
                </c:pt>
                <c:pt idx="1">
                  <c:v>4.8936170212765955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1-4837-BFD4-1B5C711A4FE0}"/>
            </c:ext>
          </c:extLst>
        </c:ser>
        <c:ser>
          <c:idx val="1"/>
          <c:order val="1"/>
          <c:tx>
            <c:strRef>
              <c:f>'Лист1 (6)'!$A$75</c:f>
              <c:strCache>
                <c:ptCount val="1"/>
                <c:pt idx="0">
                  <c:v>2 (низкий)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(6)'!$D$73:$E$73</c:f>
              <c:strCache>
                <c:ptCount val="2"/>
                <c:pt idx="0">
                  <c:v>В муниципальном образовании, на территории которого находится предприятие </c:v>
                </c:pt>
                <c:pt idx="1">
                  <c:v>В других муниципальных образованиях</c:v>
                </c:pt>
              </c:strCache>
            </c:strRef>
          </c:cat>
          <c:val>
            <c:numRef>
              <c:f>'Лист1 (6)'!$D$75:$E$75</c:f>
              <c:numCache>
                <c:formatCode>0.0</c:formatCode>
                <c:ptCount val="2"/>
                <c:pt idx="0">
                  <c:v>14.25531914893617</c:v>
                </c:pt>
                <c:pt idx="1">
                  <c:v>14.680851063829786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1-4837-BFD4-1B5C711A4FE0}"/>
            </c:ext>
          </c:extLst>
        </c:ser>
        <c:ser>
          <c:idx val="2"/>
          <c:order val="2"/>
          <c:tx>
            <c:strRef>
              <c:f>'Лист1 (6)'!$A$76</c:f>
              <c:strCache>
                <c:ptCount val="1"/>
                <c:pt idx="0">
                  <c:v>3 (удовлетворительный)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(6)'!$D$73:$E$73</c:f>
              <c:strCache>
                <c:ptCount val="2"/>
                <c:pt idx="0">
                  <c:v>В муниципальном образовании, на территории которого находится предприятие </c:v>
                </c:pt>
                <c:pt idx="1">
                  <c:v>В других муниципальных образованиях</c:v>
                </c:pt>
              </c:strCache>
            </c:strRef>
          </c:cat>
          <c:val>
            <c:numRef>
              <c:f>'Лист1 (6)'!$D$76:$E$76</c:f>
              <c:numCache>
                <c:formatCode>0.0</c:formatCode>
                <c:ptCount val="2"/>
                <c:pt idx="0">
                  <c:v>50.8</c:v>
                </c:pt>
                <c:pt idx="1">
                  <c:v>52.765957446808514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D1-4837-BFD4-1B5C711A4FE0}"/>
            </c:ext>
          </c:extLst>
        </c:ser>
        <c:ser>
          <c:idx val="3"/>
          <c:order val="3"/>
          <c:tx>
            <c:strRef>
              <c:f>'Лист1 (6)'!$A$77</c:f>
              <c:strCache>
                <c:ptCount val="1"/>
                <c:pt idx="0">
                  <c:v>4 (высокий)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(6)'!$D$73:$E$73</c:f>
              <c:strCache>
                <c:ptCount val="2"/>
                <c:pt idx="0">
                  <c:v>В муниципальном образовании, на территории которого находится предприятие </c:v>
                </c:pt>
                <c:pt idx="1">
                  <c:v>В других муниципальных образованиях</c:v>
                </c:pt>
              </c:strCache>
            </c:strRef>
          </c:cat>
          <c:val>
            <c:numRef>
              <c:f>'Лист1 (6)'!$D$77:$E$77</c:f>
              <c:numCache>
                <c:formatCode>0.0</c:formatCode>
                <c:ptCount val="2"/>
                <c:pt idx="0">
                  <c:v>24.25531914893617</c:v>
                </c:pt>
                <c:pt idx="1">
                  <c:v>22.340425531914892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D1-4837-BFD4-1B5C711A4FE0}"/>
            </c:ext>
          </c:extLst>
        </c:ser>
        <c:ser>
          <c:idx val="4"/>
          <c:order val="4"/>
          <c:tx>
            <c:strRef>
              <c:f>'Лист1 (6)'!$A$78</c:f>
              <c:strCache>
                <c:ptCount val="1"/>
                <c:pt idx="0">
                  <c:v>5 (очень высокий)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(6)'!$D$73:$E$73</c:f>
              <c:strCache>
                <c:ptCount val="2"/>
                <c:pt idx="0">
                  <c:v>В муниципальном образовании, на территории которого находится предприятие </c:v>
                </c:pt>
                <c:pt idx="1">
                  <c:v>В других муниципальных образованиях</c:v>
                </c:pt>
              </c:strCache>
            </c:strRef>
          </c:cat>
          <c:val>
            <c:numRef>
              <c:f>'Лист1 (6)'!$D$78:$E$78</c:f>
              <c:numCache>
                <c:formatCode>0.0</c:formatCode>
                <c:ptCount val="2"/>
                <c:pt idx="0">
                  <c:v>6.5957446808510642</c:v>
                </c:pt>
                <c:pt idx="1">
                  <c:v>5.3191489361702127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D1-4837-BFD4-1B5C711A4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8320824"/>
        <c:axId val="398322136"/>
      </c:barChart>
      <c:catAx>
        <c:axId val="398320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8322136"/>
        <c:crosses val="autoZero"/>
        <c:auto val="1"/>
        <c:lblAlgn val="ctr"/>
        <c:lblOffset val="100"/>
        <c:noMultiLvlLbl val="0"/>
      </c:catAx>
      <c:valAx>
        <c:axId val="39832213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9832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842168171083114E-2"/>
          <c:y val="0.73895291827478116"/>
          <c:w val="0.94341936275636229"/>
          <c:h val="0.24571062152514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33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1-4E01-8593-54C1630237D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1-4E01-8593-54C1630237DE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A1-4E01-8593-54C1630237DE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A1-4E01-8593-54C163023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'Лист1 (6)'!$A$137:$A$138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'Лист1 (6)'!$C$137:$C$138</c:f>
              <c:numCache>
                <c:formatCode>0.0</c:formatCode>
                <c:ptCount val="2"/>
                <c:pt idx="0">
                  <c:v>33.829787234042556</c:v>
                </c:pt>
                <c:pt idx="1">
                  <c:v>66.170212765957444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1-4E01-8593-54C163023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(6)'!$A$164:$A$172</c:f>
              <c:strCache>
                <c:ptCount val="9"/>
                <c:pt idx="0">
                  <c:v>Отсутствие опыта работы у кандидатов</c:v>
                </c:pt>
                <c:pt idx="1">
                  <c:v>Отсутствие необходимых специалистов на территории местонахождения предприятия</c:v>
                </c:pt>
                <c:pt idx="2">
                  <c:v>Несоответствие желаемых и предлагаемых условий труда и заработной платы</c:v>
                </c:pt>
                <c:pt idx="3">
                  <c:v>Низкое качество практической подготовки кандидатов</c:v>
                </c:pt>
                <c:pt idx="4">
                  <c:v>Отсутствие проблем </c:v>
                </c:pt>
                <c:pt idx="5">
                  <c:v>Отсутствие необходимых деловых качеств у кандидатов </c:v>
                </c:pt>
                <c:pt idx="6">
                  <c:v>Нежелание проживать на территории местонахождения предприятия</c:v>
                </c:pt>
                <c:pt idx="7">
                  <c:v>Низкое  качество теоретической подготовки кандидатов</c:v>
                </c:pt>
                <c:pt idx="8">
                  <c:v>Другое</c:v>
                </c:pt>
              </c:strCache>
            </c:strRef>
          </c:cat>
          <c:val>
            <c:numRef>
              <c:f>'Лист1 (6)'!$C$164:$C$172</c:f>
              <c:numCache>
                <c:formatCode>0.0</c:formatCode>
                <c:ptCount val="9"/>
                <c:pt idx="0">
                  <c:v>32.553191489361701</c:v>
                </c:pt>
                <c:pt idx="1">
                  <c:v>28.085106382978722</c:v>
                </c:pt>
                <c:pt idx="2">
                  <c:v>26.382978723404257</c:v>
                </c:pt>
                <c:pt idx="3">
                  <c:v>21.063829787234042</c:v>
                </c:pt>
                <c:pt idx="4">
                  <c:v>11.702127659574469</c:v>
                </c:pt>
                <c:pt idx="5">
                  <c:v>10.212765957446809</c:v>
                </c:pt>
                <c:pt idx="6">
                  <c:v>8.7234042553191493</c:v>
                </c:pt>
                <c:pt idx="7">
                  <c:v>6.8085106382978724</c:v>
                </c:pt>
                <c:pt idx="8">
                  <c:v>1.9148936170212767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2-4831-AB43-86223E2A5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5280888"/>
        <c:axId val="555278264"/>
      </c:barChart>
      <c:catAx>
        <c:axId val="555280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5278264"/>
        <c:crosses val="autoZero"/>
        <c:auto val="1"/>
        <c:lblAlgn val="ctr"/>
        <c:lblOffset val="100"/>
        <c:noMultiLvlLbl val="0"/>
      </c:catAx>
      <c:valAx>
        <c:axId val="55527826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5528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'Лист1 (6)'!$A$94</c:f>
              <c:strCache>
                <c:ptCount val="1"/>
                <c:pt idx="0">
                  <c:v>1 (очень высокий)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897858319604614E-3"/>
                  <c:y val="-1.2698266006960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5892366831411E-2"/>
                      <c:h val="5.41819545284112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3E-45A0-9BD6-9D52926D966C}"/>
                </c:ext>
              </c:extLst>
            </c:dLbl>
            <c:dLbl>
              <c:idx val="1"/>
              <c:layout>
                <c:manualLayout>
                  <c:x val="-6.5897858319605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3E-45A0-9BD6-9D52926D966C}"/>
                </c:ext>
              </c:extLst>
            </c:dLbl>
            <c:dLbl>
              <c:idx val="2"/>
              <c:layout>
                <c:manualLayout>
                  <c:x val="-1.0982976386600769E-2"/>
                  <c:y val="6.34913300348009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3E-45A0-9BD6-9D52926D966C}"/>
                </c:ext>
              </c:extLst>
            </c:dLbl>
            <c:dLbl>
              <c:idx val="3"/>
              <c:layout>
                <c:manualLayout>
                  <c:x val="-6.58978583196046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3E-45A0-9BD6-9D52926D966C}"/>
                </c:ext>
              </c:extLst>
            </c:dLbl>
            <c:dLbl>
              <c:idx val="4"/>
              <c:layout>
                <c:manualLayout>
                  <c:x val="-6.58978583196046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3E-45A0-9BD6-9D52926D9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(6)'!$B$93:$F$93</c:f>
              <c:strCache>
                <c:ptCount val="5"/>
                <c:pt idx="0">
                  <c:v>Руководители </c:v>
                </c:pt>
                <c:pt idx="1">
                  <c:v>Специалисты инженерно-технического направления  </c:v>
                </c:pt>
                <c:pt idx="2">
                  <c:v>Специалисты прочих направлений </c:v>
                </c:pt>
                <c:pt idx="3">
                  <c:v>Квалифицированные
рабочие </c:v>
                </c:pt>
                <c:pt idx="4">
                  <c:v>Неквалифицированные
рабочие </c:v>
                </c:pt>
              </c:strCache>
            </c:strRef>
          </c:cat>
          <c:val>
            <c:numRef>
              <c:f>'Лист1 (6)'!$B$94:$F$94</c:f>
              <c:numCache>
                <c:formatCode>###0.0</c:formatCode>
                <c:ptCount val="5"/>
                <c:pt idx="0">
                  <c:v>8.5106382978723403</c:v>
                </c:pt>
                <c:pt idx="1">
                  <c:v>5.5319148936170217</c:v>
                </c:pt>
                <c:pt idx="2">
                  <c:v>2.978723404255319</c:v>
                </c:pt>
                <c:pt idx="3">
                  <c:v>3.4042553191489362</c:v>
                </c:pt>
                <c:pt idx="4" formatCode="0.0">
                  <c:v>3.1914893617021276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3E-45A0-9BD6-9D52926D966C}"/>
            </c:ext>
          </c:extLst>
        </c:ser>
        <c:ser>
          <c:idx val="1"/>
          <c:order val="1"/>
          <c:tx>
            <c:strRef>
              <c:f>'Лист1 (6)'!$A$95</c:f>
              <c:strCache>
                <c:ptCount val="1"/>
                <c:pt idx="0">
                  <c:v>2 (высокий)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829763866007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3E-45A0-9BD6-9D52926D966C}"/>
                </c:ext>
              </c:extLst>
            </c:dLbl>
            <c:dLbl>
              <c:idx val="1"/>
              <c:layout>
                <c:manualLayout>
                  <c:x val="-6.58978583196046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3E-45A0-9BD6-9D52926D966C}"/>
                </c:ext>
              </c:extLst>
            </c:dLbl>
            <c:dLbl>
              <c:idx val="2"/>
              <c:layout>
                <c:manualLayout>
                  <c:x val="-8.7863811092806152E-3"/>
                  <c:y val="-6.34913300348009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3E-45A0-9BD6-9D52926D966C}"/>
                </c:ext>
              </c:extLst>
            </c:dLbl>
            <c:dLbl>
              <c:idx val="3"/>
              <c:layout>
                <c:manualLayout>
                  <c:x val="-6.58978583196046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3E-45A0-9BD6-9D52926D966C}"/>
                </c:ext>
              </c:extLst>
            </c:dLbl>
            <c:dLbl>
              <c:idx val="4"/>
              <c:layout>
                <c:manualLayout>
                  <c:x val="-6.58978583196046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3E-45A0-9BD6-9D52926D9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(6)'!$B$93:$F$93</c:f>
              <c:strCache>
                <c:ptCount val="5"/>
                <c:pt idx="0">
                  <c:v>Руководители </c:v>
                </c:pt>
                <c:pt idx="1">
                  <c:v>Специалисты инженерно-технического направления  </c:v>
                </c:pt>
                <c:pt idx="2">
                  <c:v>Специалисты прочих направлений </c:v>
                </c:pt>
                <c:pt idx="3">
                  <c:v>Квалифицированные
рабочие </c:v>
                </c:pt>
                <c:pt idx="4">
                  <c:v>Неквалифицированные
рабочие </c:v>
                </c:pt>
              </c:strCache>
            </c:strRef>
          </c:cat>
          <c:val>
            <c:numRef>
              <c:f>'Лист1 (6)'!$B$95:$F$95</c:f>
              <c:numCache>
                <c:formatCode>###0.0</c:formatCode>
                <c:ptCount val="5"/>
                <c:pt idx="0">
                  <c:v>21.276595744680851</c:v>
                </c:pt>
                <c:pt idx="1">
                  <c:v>20.425531914893618</c:v>
                </c:pt>
                <c:pt idx="2">
                  <c:v>16.382978723404257</c:v>
                </c:pt>
                <c:pt idx="3">
                  <c:v>18.297872340425531</c:v>
                </c:pt>
                <c:pt idx="4" formatCode="0.0">
                  <c:v>10.212765957446809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3E-45A0-9BD6-9D52926D966C}"/>
            </c:ext>
          </c:extLst>
        </c:ser>
        <c:ser>
          <c:idx val="2"/>
          <c:order val="2"/>
          <c:tx>
            <c:strRef>
              <c:f>'Лист1 (6)'!$A$96</c:f>
              <c:strCache>
                <c:ptCount val="1"/>
                <c:pt idx="0">
                  <c:v>3 (удовлетворительный)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8978583196046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3E-45A0-9BD6-9D52926D966C}"/>
                </c:ext>
              </c:extLst>
            </c:dLbl>
            <c:dLbl>
              <c:idx val="1"/>
              <c:layout>
                <c:manualLayout>
                  <c:x val="-8.78638110928061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3E-45A0-9BD6-9D52926D966C}"/>
                </c:ext>
              </c:extLst>
            </c:dLbl>
            <c:dLbl>
              <c:idx val="2"/>
              <c:layout>
                <c:manualLayout>
                  <c:x val="-1.7572762218561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3E-45A0-9BD6-9D52926D966C}"/>
                </c:ext>
              </c:extLst>
            </c:dLbl>
            <c:dLbl>
              <c:idx val="3"/>
              <c:layout>
                <c:manualLayout>
                  <c:x val="-6.5897858319605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3E-45A0-9BD6-9D52926D966C}"/>
                </c:ext>
              </c:extLst>
            </c:dLbl>
            <c:dLbl>
              <c:idx val="4"/>
              <c:layout>
                <c:manualLayout>
                  <c:x val="-6.5897858319604614E-3"/>
                  <c:y val="-1.5872832508700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3E-45A0-9BD6-9D52926D9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(6)'!$B$93:$F$93</c:f>
              <c:strCache>
                <c:ptCount val="5"/>
                <c:pt idx="0">
                  <c:v>Руководители </c:v>
                </c:pt>
                <c:pt idx="1">
                  <c:v>Специалисты инженерно-технического направления  </c:v>
                </c:pt>
                <c:pt idx="2">
                  <c:v>Специалисты прочих направлений </c:v>
                </c:pt>
                <c:pt idx="3">
                  <c:v>Квалифицированные
рабочие </c:v>
                </c:pt>
                <c:pt idx="4">
                  <c:v>Неквалифицированные
рабочие </c:v>
                </c:pt>
              </c:strCache>
            </c:strRef>
          </c:cat>
          <c:val>
            <c:numRef>
              <c:f>'Лист1 (6)'!$B$96:$F$96</c:f>
              <c:numCache>
                <c:formatCode>###0.0</c:formatCode>
                <c:ptCount val="5"/>
                <c:pt idx="0">
                  <c:v>45.319148936170215</c:v>
                </c:pt>
                <c:pt idx="1">
                  <c:v>47.5</c:v>
                </c:pt>
                <c:pt idx="2">
                  <c:v>53.404255319148938</c:v>
                </c:pt>
                <c:pt idx="3">
                  <c:v>50.851063829787236</c:v>
                </c:pt>
                <c:pt idx="4" formatCode="0.0">
                  <c:v>45.319148936170215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33E-45A0-9BD6-9D52926D966C}"/>
            </c:ext>
          </c:extLst>
        </c:ser>
        <c:ser>
          <c:idx val="3"/>
          <c:order val="3"/>
          <c:tx>
            <c:strRef>
              <c:f>'Лист1 (6)'!$A$97</c:f>
              <c:strCache>
                <c:ptCount val="1"/>
                <c:pt idx="0">
                  <c:v>4 (низкий)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897858319604614E-3"/>
                  <c:y val="-3.4632034632034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3E-45A0-9BD6-9D52926D966C}"/>
                </c:ext>
              </c:extLst>
            </c:dLbl>
            <c:dLbl>
              <c:idx val="1"/>
              <c:layout>
                <c:manualLayout>
                  <c:x val="-2.1965952773201538E-3"/>
                  <c:y val="-1.385281385281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3E-45A0-9BD6-9D52926D966C}"/>
                </c:ext>
              </c:extLst>
            </c:dLbl>
            <c:dLbl>
              <c:idx val="2"/>
              <c:layout>
                <c:manualLayout>
                  <c:x val="5.7150407553758081E-3"/>
                  <c:y val="-1.0389489305066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46687448164672E-2"/>
                      <c:h val="8.1887551709940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E33E-45A0-9BD6-9D52926D966C}"/>
                </c:ext>
              </c:extLst>
            </c:dLbl>
            <c:dLbl>
              <c:idx val="3"/>
              <c:layout>
                <c:manualLayout>
                  <c:x val="-8.786381109280695E-3"/>
                  <c:y val="-3.46320346320346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33E-45A0-9BD6-9D52926D966C}"/>
                </c:ext>
              </c:extLst>
            </c:dLbl>
            <c:dLbl>
              <c:idx val="4"/>
              <c:layout>
                <c:manualLayout>
                  <c:x val="-6.589785831960542E-3"/>
                  <c:y val="-3.4632034632034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3E-45A0-9BD6-9D52926D9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(6)'!$B$93:$F$93</c:f>
              <c:strCache>
                <c:ptCount val="5"/>
                <c:pt idx="0">
                  <c:v>Руководители </c:v>
                </c:pt>
                <c:pt idx="1">
                  <c:v>Специалисты инженерно-технического направления  </c:v>
                </c:pt>
                <c:pt idx="2">
                  <c:v>Специалисты прочих направлений </c:v>
                </c:pt>
                <c:pt idx="3">
                  <c:v>Квалифицированные
рабочие </c:v>
                </c:pt>
                <c:pt idx="4">
                  <c:v>Неквалифицированные
рабочие </c:v>
                </c:pt>
              </c:strCache>
            </c:strRef>
          </c:cat>
          <c:val>
            <c:numRef>
              <c:f>'Лист1 (6)'!$B$97:$F$97</c:f>
              <c:numCache>
                <c:formatCode>###0.0</c:formatCode>
                <c:ptCount val="5"/>
                <c:pt idx="0">
                  <c:v>17.23404255319149</c:v>
                </c:pt>
                <c:pt idx="1">
                  <c:v>19.361702127659573</c:v>
                </c:pt>
                <c:pt idx="2">
                  <c:v>20.638297872340427</c:v>
                </c:pt>
                <c:pt idx="3">
                  <c:v>21</c:v>
                </c:pt>
                <c:pt idx="4" formatCode="0.0">
                  <c:v>28.51063829787234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33E-45A0-9BD6-9D52926D966C}"/>
            </c:ext>
          </c:extLst>
        </c:ser>
        <c:ser>
          <c:idx val="4"/>
          <c:order val="4"/>
          <c:tx>
            <c:strRef>
              <c:f>'Лист1 (6)'!$A$98</c:f>
              <c:strCache>
                <c:ptCount val="1"/>
                <c:pt idx="0">
                  <c:v>5 (очень низкий)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82976386600769E-2"/>
                  <c:y val="-3.4632034632034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3E-45A0-9BD6-9D52926D966C}"/>
                </c:ext>
              </c:extLst>
            </c:dLbl>
            <c:dLbl>
              <c:idx val="1"/>
              <c:layout>
                <c:manualLayout>
                  <c:x val="-1.3179571663920923E-2"/>
                  <c:y val="-3.4632034632034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3E-45A0-9BD6-9D52926D966C}"/>
                </c:ext>
              </c:extLst>
            </c:dLbl>
            <c:dLbl>
              <c:idx val="2"/>
              <c:layout>
                <c:manualLayout>
                  <c:x val="-6.5897858319604614E-3"/>
                  <c:y val="-1.038961038961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3E-45A0-9BD6-9D52926D966C}"/>
                </c:ext>
              </c:extLst>
            </c:dLbl>
            <c:dLbl>
              <c:idx val="3"/>
              <c:layout>
                <c:manualLayout>
                  <c:x val="-4.3728991352382033E-4"/>
                  <c:y val="-1.1259165648261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33E-45A0-9BD6-9D52926D966C}"/>
                </c:ext>
              </c:extLst>
            </c:dLbl>
            <c:dLbl>
              <c:idx val="4"/>
              <c:layout>
                <c:manualLayout>
                  <c:x val="-8.7863811092806152E-3"/>
                  <c:y val="-6.9264069264069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3E-45A0-9BD6-9D52926D9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(6)'!$B$93:$F$93</c:f>
              <c:strCache>
                <c:ptCount val="5"/>
                <c:pt idx="0">
                  <c:v>Руководители </c:v>
                </c:pt>
                <c:pt idx="1">
                  <c:v>Специалисты инженерно-технического направления  </c:v>
                </c:pt>
                <c:pt idx="2">
                  <c:v>Специалисты прочих направлений </c:v>
                </c:pt>
                <c:pt idx="3">
                  <c:v>Квалифицированные
рабочие </c:v>
                </c:pt>
                <c:pt idx="4">
                  <c:v>Неквалифицированные
рабочие </c:v>
                </c:pt>
              </c:strCache>
            </c:strRef>
          </c:cat>
          <c:val>
            <c:numRef>
              <c:f>'Лист1 (6)'!$B$98:$F$98</c:f>
              <c:numCache>
                <c:formatCode>###0.0</c:formatCode>
                <c:ptCount val="5"/>
                <c:pt idx="0">
                  <c:v>7.6595744680851068</c:v>
                </c:pt>
                <c:pt idx="1">
                  <c:v>7.2340425531914896</c:v>
                </c:pt>
                <c:pt idx="2">
                  <c:v>6.5957446808510642</c:v>
                </c:pt>
                <c:pt idx="3">
                  <c:v>6.3829787234042552</c:v>
                </c:pt>
                <c:pt idx="4" formatCode="0.0">
                  <c:v>12.76595744680851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33E-45A0-9BD6-9D52926D9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442560"/>
        <c:axId val="562443216"/>
      </c:barChart>
      <c:catAx>
        <c:axId val="56244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2443216"/>
        <c:crosses val="autoZero"/>
        <c:auto val="1"/>
        <c:lblAlgn val="ctr"/>
        <c:lblOffset val="100"/>
        <c:noMultiLvlLbl val="0"/>
      </c:catAx>
      <c:valAx>
        <c:axId val="562443216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6244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83188262916883"/>
          <c:y val="0.13571312676824485"/>
          <c:w val="0.30039875987494974"/>
          <c:h val="0.59004533524218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83607376958118"/>
          <c:y val="2.9085000862973002E-2"/>
          <c:w val="0.5485706449283414"/>
          <c:h val="0.916086961862422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(6)'!$A$102:$A$106</c:f>
              <c:strCache>
                <c:ptCount val="5"/>
                <c:pt idx="0">
                  <c:v>Неквалифицированные
рабочие </c:v>
                </c:pt>
                <c:pt idx="1">
                  <c:v>Специалисты прочих направлений </c:v>
                </c:pt>
                <c:pt idx="2">
                  <c:v>Квалифицированные
рабочие </c:v>
                </c:pt>
                <c:pt idx="3">
                  <c:v>Специалисты инженерно-технического направления</c:v>
                </c:pt>
                <c:pt idx="4">
                  <c:v>Руководители </c:v>
                </c:pt>
              </c:strCache>
            </c:strRef>
          </c:cat>
          <c:val>
            <c:numRef>
              <c:f>'Лист1 (6)'!$B$102:$B$106</c:f>
              <c:numCache>
                <c:formatCode>0.00</c:formatCode>
                <c:ptCount val="5"/>
                <c:pt idx="0">
                  <c:v>3.3744680851063831</c:v>
                </c:pt>
                <c:pt idx="1">
                  <c:v>3.1148936170212767</c:v>
                </c:pt>
                <c:pt idx="2">
                  <c:v>3.0872340425531917</c:v>
                </c:pt>
                <c:pt idx="3">
                  <c:v>3.0234042553191491</c:v>
                </c:pt>
                <c:pt idx="4">
                  <c:v>2.9425531914893619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4-426E-B9DB-5EE824336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977272"/>
        <c:axId val="480979568"/>
      </c:barChart>
      <c:catAx>
        <c:axId val="480977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0979568"/>
        <c:crosses val="autoZero"/>
        <c:auto val="0"/>
        <c:lblAlgn val="ctr"/>
        <c:lblOffset val="100"/>
        <c:noMultiLvlLbl val="0"/>
      </c:catAx>
      <c:valAx>
        <c:axId val="480979568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48097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51385374190247E-2"/>
          <c:y val="1.4904447236692011E-2"/>
          <c:w val="0.60554348556607573"/>
          <c:h val="0.95777073282937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(6)'!$A$117</c:f>
              <c:strCache>
                <c:ptCount val="1"/>
                <c:pt idx="0">
                  <c:v>1 (очень высокий)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(6)'!$C$117</c:f>
              <c:numCache>
                <c:formatCode>0.0</c:formatCode>
                <c:ptCount val="1"/>
                <c:pt idx="0">
                  <c:v>0.63829787234042556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2-4F04-A701-0528B99B5D0D}"/>
            </c:ext>
          </c:extLst>
        </c:ser>
        <c:ser>
          <c:idx val="1"/>
          <c:order val="1"/>
          <c:tx>
            <c:strRef>
              <c:f>'Лист1 (6)'!$A$118</c:f>
              <c:strCache>
                <c:ptCount val="1"/>
                <c:pt idx="0">
                  <c:v>2 (высокий)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(6)'!$C$118</c:f>
              <c:numCache>
                <c:formatCode>0.0</c:formatCode>
                <c:ptCount val="1"/>
                <c:pt idx="0">
                  <c:v>2.7659574468085109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2-4F04-A701-0528B99B5D0D}"/>
            </c:ext>
          </c:extLst>
        </c:ser>
        <c:ser>
          <c:idx val="2"/>
          <c:order val="2"/>
          <c:tx>
            <c:strRef>
              <c:f>'Лист1 (6)'!$A$119</c:f>
              <c:strCache>
                <c:ptCount val="1"/>
                <c:pt idx="0">
                  <c:v>3 (удовлетворительный)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(6)'!$C$119</c:f>
              <c:numCache>
                <c:formatCode>0.0</c:formatCode>
                <c:ptCount val="1"/>
                <c:pt idx="0">
                  <c:v>22.978723404255319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2-4F04-A701-0528B99B5D0D}"/>
            </c:ext>
          </c:extLst>
        </c:ser>
        <c:ser>
          <c:idx val="3"/>
          <c:order val="3"/>
          <c:tx>
            <c:strRef>
              <c:f>'Лист1 (6)'!$A$120</c:f>
              <c:strCache>
                <c:ptCount val="1"/>
                <c:pt idx="0">
                  <c:v>4 (низкий)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(6)'!$C$120</c:f>
              <c:numCache>
                <c:formatCode>0.0</c:formatCode>
                <c:ptCount val="1"/>
                <c:pt idx="0">
                  <c:v>11.48936170212766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C2-4F04-A701-0528B99B5D0D}"/>
            </c:ext>
          </c:extLst>
        </c:ser>
        <c:ser>
          <c:idx val="4"/>
          <c:order val="4"/>
          <c:tx>
            <c:strRef>
              <c:f>'Лист1 (6)'!$A$121</c:f>
              <c:strCache>
                <c:ptCount val="1"/>
                <c:pt idx="0">
                  <c:v>5 (очень низкий)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(6)'!$C$121</c:f>
              <c:numCache>
                <c:formatCode>0.0</c:formatCode>
                <c:ptCount val="1"/>
                <c:pt idx="0">
                  <c:v>8.9361702127659566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C2-4F04-A701-0528B99B5D0D}"/>
            </c:ext>
          </c:extLst>
        </c:ser>
        <c:ser>
          <c:idx val="5"/>
          <c:order val="5"/>
          <c:tx>
            <c:strRef>
              <c:f>'Лист1 (6)'!$A$122</c:f>
              <c:strCache>
                <c:ptCount val="1"/>
                <c:pt idx="0">
                  <c:v>Денежных затрат нет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'Лист1 (6)'!$C$122</c:f>
              <c:numCache>
                <c:formatCode>0.0</c:formatCode>
                <c:ptCount val="1"/>
                <c:pt idx="0">
                  <c:v>53.191489361702125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C2-4F04-A701-0528B99B5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179792"/>
        <c:axId val="552183400"/>
      </c:barChart>
      <c:catAx>
        <c:axId val="55217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2183400"/>
        <c:crosses val="autoZero"/>
        <c:auto val="1"/>
        <c:lblAlgn val="ctr"/>
        <c:lblOffset val="100"/>
        <c:noMultiLvlLbl val="0"/>
      </c:catAx>
      <c:valAx>
        <c:axId val="5521834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5217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0505444525369"/>
          <c:y val="6.7695756780402447E-2"/>
          <c:w val="0.41817164347994257"/>
          <c:h val="0.87386774569845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(6)'!$A$126:$A$134</c:f>
              <c:strCache>
                <c:ptCount val="9"/>
                <c:pt idx="0">
                  <c:v>Подача объявлений в СМИ </c:v>
                </c:pt>
                <c:pt idx="1">
                  <c:v>Использование специализированных интернет-порталов
</c:v>
                </c:pt>
                <c:pt idx="2">
                  <c:v>Телефонные переговоры</c:v>
                </c:pt>
                <c:pt idx="3">
                  <c:v>Использование прочих интернет-порталов, в том числе собственных сайтов</c:v>
                </c:pt>
                <c:pt idx="4">
                  <c:v>Кадровый резерв 
</c:v>
                </c:pt>
                <c:pt idx="5">
                  <c:v>Размещение объявлений о вакансиях в общественных местах
</c:v>
                </c:pt>
                <c:pt idx="6">
                  <c:v>Поиск сотрудников через кадровые агентства</c:v>
                </c:pt>
                <c:pt idx="7">
                  <c:v>Командировки по подбору персонала</c:v>
                </c:pt>
                <c:pt idx="8">
                  <c:v>Другое</c:v>
                </c:pt>
              </c:strCache>
            </c:strRef>
          </c:cat>
          <c:val>
            <c:numRef>
              <c:f>'Лист1 (6)'!$C$126:$C$134</c:f>
              <c:numCache>
                <c:formatCode>0.0</c:formatCode>
                <c:ptCount val="9"/>
                <c:pt idx="0">
                  <c:v>59.545454545454547</c:v>
                </c:pt>
                <c:pt idx="1">
                  <c:v>55.454545454545453</c:v>
                </c:pt>
                <c:pt idx="2">
                  <c:v>45.909090909090907</c:v>
                </c:pt>
                <c:pt idx="3">
                  <c:v>22.272727272727273</c:v>
                </c:pt>
                <c:pt idx="4">
                  <c:v>14.545454545454545</c:v>
                </c:pt>
                <c:pt idx="5">
                  <c:v>10.909090909090908</c:v>
                </c:pt>
                <c:pt idx="6">
                  <c:v>6.3636363636363633</c:v>
                </c:pt>
                <c:pt idx="7">
                  <c:v>2.2727272727272729</c:v>
                </c:pt>
                <c:pt idx="8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5-496E-9326-8FC2A4B88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1530512"/>
        <c:axId val="511533464"/>
      </c:barChart>
      <c:catAx>
        <c:axId val="51153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1533464"/>
        <c:crosses val="autoZero"/>
        <c:auto val="1"/>
        <c:lblAlgn val="ctr"/>
        <c:lblOffset val="100"/>
        <c:noMultiLvlLbl val="0"/>
      </c:catAx>
      <c:valAx>
        <c:axId val="51153346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1153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8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8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2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60" y="666749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49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60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1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4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7296B3-4466-4932-AA17-33FFA40B2C6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2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0689C0-FB5E-44CC-8AA8-77FEE5ECC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891" indent="-34289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32" indent="-28574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726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914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103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847528" y="1628800"/>
            <a:ext cx="8496944" cy="2376264"/>
          </a:xfrm>
          <a:effectLst>
            <a:outerShdw blurRad="50800" dist="50800" dir="5400000" sx="41000" sy="41000" algn="ctr" rotWithShape="0">
              <a:srgbClr val="000000">
                <a:alpha val="43137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ПРЕДСТАВЛЕНИЙ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КРАСНОЯРСКОГО КРАЯ О  ДОСТУПНОСТИ И КАЧЕСТВЕ ТРУДОВЫХ РЕСУРСОВ</a:t>
            </a:r>
          </a:p>
        </p:txBody>
      </p:sp>
      <p:pic>
        <p:nvPicPr>
          <p:cNvPr id="1026" name="Picture 2" descr="C:\Users\Infozal\Desktop\Документы\LOGOтипы\LOGO\Логотип_1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4512" y="147893"/>
            <a:ext cx="1224000" cy="12996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40393" y="569920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418AB3"/>
              </a:buClr>
              <a:buSzPct val="80000"/>
            </a:pPr>
            <a:r>
              <a:rPr lang="ru-RU" sz="1600" b="1" i="1" dirty="0">
                <a:solidFill>
                  <a:srgbClr val="00467A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КГБОУ ДПО «Красноярский краевой центр профориентации и развития квалификаций»</a:t>
            </a:r>
          </a:p>
          <a:p>
            <a:pPr lvl="0" algn="r">
              <a:buClr>
                <a:srgbClr val="418AB3"/>
              </a:buClr>
              <a:buSzPct val="80000"/>
            </a:pPr>
            <a:r>
              <a:rPr lang="ru-RU" sz="1600" b="1" i="1" dirty="0">
                <a:solidFill>
                  <a:srgbClr val="00467A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Красноярск, </a:t>
            </a:r>
            <a:r>
              <a:rPr lang="ru-RU" sz="1600" b="1" i="1" dirty="0" smtClean="0">
                <a:solidFill>
                  <a:srgbClr val="00467A"/>
                </a:solidFill>
                <a:latin typeface="EuropeCond" panose="04000500000000000000" pitchFamily="82" charset="0"/>
                <a:cs typeface="Times New Roman" panose="02020603050405020304" pitchFamily="18" charset="0"/>
              </a:rPr>
              <a:t>2019</a:t>
            </a:r>
            <a:endParaRPr lang="ru-RU" sz="1600" b="1" i="1" dirty="0">
              <a:solidFill>
                <a:srgbClr val="00467A"/>
              </a:solidFill>
              <a:latin typeface="EuropeCond" panose="04000500000000000000" pitchFamily="8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0" y="79566"/>
            <a:ext cx="2794334" cy="1368152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47689"/>
              </p:ext>
            </p:extLst>
          </p:nvPr>
        </p:nvGraphicFramePr>
        <p:xfrm>
          <a:off x="335360" y="188640"/>
          <a:ext cx="11665296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3020">
                  <a:extLst>
                    <a:ext uri="{9D8B030D-6E8A-4147-A177-3AD203B41FA5}">
                      <a16:colId xmlns:a16="http://schemas.microsoft.com/office/drawing/2014/main" val="3150432835"/>
                    </a:ext>
                  </a:extLst>
                </a:gridCol>
                <a:gridCol w="1922276">
                  <a:extLst>
                    <a:ext uri="{9D8B030D-6E8A-4147-A177-3AD203B41FA5}">
                      <a16:colId xmlns:a16="http://schemas.microsoft.com/office/drawing/2014/main" val="2047111399"/>
                    </a:ext>
                  </a:extLst>
                </a:gridCol>
              </a:tblGrid>
              <a:tr h="12250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Перечень наиболее популярных предложений по совершенствованию региональной системы кадрового обеспечения в Красноярском крае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упоминаний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80265"/>
                  </a:ext>
                </a:extLst>
              </a:tr>
              <a:tr h="107115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Обучение/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переобучение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квалификации работников и безработных граждан в соответствии со </a:t>
                      </a:r>
                      <a:r>
                        <a:rPr kumimoji="0" lang="ru-RU" sz="2000" kern="1200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спросом на рынке труда (в </a:t>
                      </a:r>
                      <a:r>
                        <a:rPr kumimoji="0" lang="ru-RU" sz="20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за счет бюджетных средств/субсидировании/целевое) 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03707"/>
                  </a:ext>
                </a:extLst>
              </a:tr>
              <a:tr h="75834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предприятий со стороны государства (субсидирование, снижение налогов, снижение стоимости ГСМ), в </a:t>
                      </a:r>
                      <a:r>
                        <a:rPr kumimoji="0" lang="ru-RU" sz="20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малого и среднего бизнеса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86692"/>
                  </a:ext>
                </a:extLst>
              </a:tr>
              <a:tr h="71097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заработной </a:t>
                      </a: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платы,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социальными выплатами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41465"/>
                  </a:ext>
                </a:extLst>
              </a:tr>
              <a:tr h="142820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образования (в </a:t>
                      </a:r>
                      <a:r>
                        <a:rPr kumimoji="0" lang="ru-RU" sz="20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создание специализированных учебных заведений, увеличение их количества, предоставление возможности дистанционного обучения по некоторым специальностям, внедрение дополнительных учебных программ)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091317"/>
                  </a:ext>
                </a:extLst>
              </a:tr>
              <a:tr h="71097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kumimoji="0" lang="ru-RU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мотивации к трудовой/учебной деятельности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8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785264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26064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EuropeCond" panose="04000500000000000000" pitchFamily="82" charset="0"/>
                <a:ea typeface="+mn-ea"/>
                <a:cs typeface="Times New Roman" pitchFamily="18" charset="0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временных затрат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сотрудников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квалификации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EuropeCond" panose="04000500000000000000" pitchFamily="82" charset="0"/>
                <a:ea typeface="+mn-ea"/>
                <a:cs typeface="Times New Roman" pitchFamily="18" charset="0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("1" - очень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"5" - очень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32104" y="332656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Среднееарифметическое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значение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оценок временных затрат (баллов)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56238050"/>
              </p:ext>
            </p:extLst>
          </p:nvPr>
        </p:nvGraphicFramePr>
        <p:xfrm>
          <a:off x="119336" y="1844824"/>
          <a:ext cx="61926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14969602"/>
              </p:ext>
            </p:extLst>
          </p:nvPr>
        </p:nvGraphicFramePr>
        <p:xfrm>
          <a:off x="6312024" y="1916832"/>
          <a:ext cx="5760640" cy="480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366481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116632"/>
            <a:ext cx="5982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400" b="1" spc="-14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денежных</a:t>
            </a:r>
            <a:r>
              <a:rPr lang="ru-RU" sz="2400" b="1" spc="-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затрат</a:t>
            </a:r>
            <a:r>
              <a:rPr lang="ru-RU" sz="2400" b="1" spc="-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spc="-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lang="ru-RU" sz="2400" b="1" spc="-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sz="2400" b="1" spc="-1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1" - очень высокий, "5" - очень низкий),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8008" y="260648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EuropeCond" panose="04000500000000000000" pitchFamily="82" charset="0"/>
                <a:ea typeface="+mn-ea"/>
                <a:cs typeface="Times New Roman" pitchFamily="18" charset="0"/>
              </a:defRP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затрат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на поиск сотрудников необходимой квалификации,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73915395"/>
              </p:ext>
            </p:extLst>
          </p:nvPr>
        </p:nvGraphicFramePr>
        <p:xfrm>
          <a:off x="-27947" y="1628800"/>
          <a:ext cx="58326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578780"/>
              </p:ext>
            </p:extLst>
          </p:nvPr>
        </p:nvGraphicFramePr>
        <p:xfrm>
          <a:off x="6168008" y="1268760"/>
          <a:ext cx="583882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753563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440" y="260648"/>
            <a:ext cx="108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профессионализма принятых работников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1» -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низкий,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 –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высокий),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61294451"/>
              </p:ext>
            </p:extLst>
          </p:nvPr>
        </p:nvGraphicFramePr>
        <p:xfrm>
          <a:off x="3323692" y="1484784"/>
          <a:ext cx="62646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6785354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83287" y="188640"/>
            <a:ext cx="6408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при подборе работников через государственную службу занятости, %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88640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</a:t>
            </a:r>
            <a:r>
              <a:rPr lang="ru-RU" sz="2400" b="1" spc="-17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качеством</a:t>
            </a:r>
            <a:r>
              <a:rPr lang="ru-RU" sz="2400" b="1" spc="-17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2400" b="1" spc="-17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7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ЦЗН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содействию в</a:t>
            </a:r>
            <a:r>
              <a:rPr lang="ru-RU" sz="2400" b="1" spc="-17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подборе</a:t>
            </a:r>
            <a:r>
              <a:rPr lang="ru-RU" sz="2400" b="1" spc="-17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персонала,%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97964353"/>
              </p:ext>
            </p:extLst>
          </p:nvPr>
        </p:nvGraphicFramePr>
        <p:xfrm>
          <a:off x="0" y="1484784"/>
          <a:ext cx="54006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373537"/>
              </p:ext>
            </p:extLst>
          </p:nvPr>
        </p:nvGraphicFramePr>
        <p:xfrm>
          <a:off x="5735960" y="1556792"/>
          <a:ext cx="638175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51695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99656" y="188640"/>
            <a:ext cx="6408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 smtClean="0">
                <a:latin typeface="EuropeCond" panose="04000500000000000000" pitchFamily="82" charset="0"/>
              </a:rPr>
              <a:t> </a:t>
            </a:r>
            <a:endParaRPr lang="en-US" sz="2400" dirty="0">
              <a:latin typeface="EuropeCond" panose="04000500000000000000" pitchFamily="8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53330"/>
              </p:ext>
            </p:extLst>
          </p:nvPr>
        </p:nvGraphicFramePr>
        <p:xfrm>
          <a:off x="407368" y="116632"/>
          <a:ext cx="11521280" cy="6514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2154">
                  <a:extLst>
                    <a:ext uri="{9D8B030D-6E8A-4147-A177-3AD203B41FA5}">
                      <a16:colId xmlns:a16="http://schemas.microsoft.com/office/drawing/2014/main" val="4269465584"/>
                    </a:ext>
                  </a:extLst>
                </a:gridCol>
                <a:gridCol w="2539126">
                  <a:extLst>
                    <a:ext uri="{9D8B030D-6E8A-4147-A177-3AD203B41FA5}">
                      <a16:colId xmlns:a16="http://schemas.microsoft.com/office/drawing/2014/main" val="61306737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отказа работодателей от обращения в центры занятости населения Красноярского края за услугой по содействию в подборе необходимых работников</a:t>
                      </a:r>
                    </a:p>
                  </a:txBody>
                  <a:tcPr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упоминаний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22543"/>
                  </a:ext>
                </a:extLst>
              </a:tr>
              <a:tr h="80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«Подбор персонала из собственного кадрового резерва предприятия /базы резюме/целевому обучению»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11277"/>
                  </a:ext>
                </a:extLst>
              </a:tr>
              <a:tr h="661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«Нет необходимости/укомплектовали штат»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50915"/>
                  </a:ext>
                </a:extLst>
              </a:tr>
              <a:tr h="80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«Долгие сроки выполнения заявки»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20463"/>
                  </a:ext>
                </a:extLst>
              </a:tr>
              <a:tr h="80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«Поиск кандидатов через знакомых и предыдущее место работы»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1751"/>
                  </a:ext>
                </a:extLst>
              </a:tr>
              <a:tr h="80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«Самостоятельный поиск необходимых кандидатов»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55162"/>
                  </a:ext>
                </a:extLst>
              </a:tr>
              <a:tr h="80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«База соискателей в ЦЗН меньше, чем на коммерческих сайтах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hh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91618"/>
                  </a:ext>
                </a:extLst>
              </a:tr>
              <a:tr h="807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«Направление соискателей, немотивированных на трудовую деятельность (приходят за отметкой "отказ")»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79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8188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0632" y="2636913"/>
            <a:ext cx="11964620" cy="1495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5421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2060848"/>
            <a:ext cx="11521280" cy="466032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7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algn="ctr">
              <a:buNone/>
            </a:pPr>
            <a:endParaRPr lang="ru-RU" sz="6200" b="1" u="sng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работодателей наличием специалистов необходимой квалификации на территории Красноярского края для обеспечения предприятия кадрами;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Обозначить ключевые проблемы поиска необходимых сотрудников для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трудоустройства, проблемы в действующей системе кадрового обеспечения, а также предложения по их решению;</a:t>
            </a:r>
            <a:endParaRPr lang="ru-RU" sz="6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оценку работодателями временных и денежных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поиск сотрудников необходимой квалификации (в </a:t>
            </a:r>
            <a:r>
              <a:rPr lang="ru-RU" sz="6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определить состав денежных затрат);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уровень удовлетворенности работодателей профессионализмом принятых сотрудников;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оценку качества услуг, предоставленных работодателям центрами занятости 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Красноярского </a:t>
            </a:r>
            <a:r>
              <a:rPr lang="ru-RU" sz="6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края, по содействию в подборе необходимых сотрудников</a:t>
            </a: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6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основные причины отказа работодателей от обращения в центры занятости населения Красноярского края за услугой по содействию в подборе необходимых работников. </a:t>
            </a:r>
            <a:endParaRPr lang="ru-RU" sz="6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063552" y="1628800"/>
            <a:ext cx="734481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500" dirty="0">
              <a:solidFill>
                <a:schemeClr val="tx2"/>
              </a:solidFill>
              <a:latin typeface="EuropeCond" pitchFamily="8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376" y="476672"/>
            <a:ext cx="11017224" cy="1440160"/>
          </a:xfrm>
          <a:prstGeom prst="roundRect">
            <a:avLst/>
          </a:prstGeom>
          <a:solidFill>
            <a:schemeClr val="bg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</a:t>
            </a:r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работодателей Красноярского края о проблемах кадрового обеспечения на территории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091444" y="548680"/>
            <a:ext cx="10009112" cy="396044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40000" lnSpcReduction="20000"/>
          </a:bodyPr>
          <a:lstStyle>
            <a:lvl1pPr marL="342891" indent="-34289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726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914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103" indent="-22859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Font typeface="Wingdings 2"/>
              <a:buNone/>
            </a:pPr>
            <a:r>
              <a:rPr lang="ru-RU" sz="6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  <a:p>
            <a:pPr algn="ctr" defTabSz="914400">
              <a:buFont typeface="Wingdings 2"/>
              <a:buNone/>
            </a:pPr>
            <a:endParaRPr lang="ru-RU" b="1" u="sng" dirty="0" smtClean="0">
              <a:solidFill>
                <a:schemeClr val="bg2">
                  <a:lumMod val="25000"/>
                </a:schemeClr>
              </a:solidFill>
              <a:latin typeface="EuropeCond" pitchFamily="82" charset="0"/>
            </a:endParaRPr>
          </a:p>
          <a:p>
            <a:pPr defTabSz="914400">
              <a:buFont typeface="Wingdings" panose="05000000000000000000" pitchFamily="2" charset="2"/>
              <a:buChar char="Ø"/>
            </a:pPr>
            <a:r>
              <a:rPr lang="ru-RU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(градообразующие), средние и малые предприятия, осуществляющие деятельность в муниципальных образованиях Красноярского края в отраслях </a:t>
            </a:r>
            <a: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 и </a:t>
            </a:r>
            <a:r>
              <a:rPr lang="ru-RU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хранение», </a:t>
            </a:r>
            <a: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строительство», «обрабатывающие производство», «сельское, лесное хозяйство, рыболовство и рыбоводство».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9456" y="4725144"/>
            <a:ext cx="9865096" cy="2016224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выборочной совокупности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 работодателей</a:t>
            </a:r>
          </a:p>
          <a:p>
            <a:pPr marL="457200" indent="-457200"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онлайновое анкетирование на платформе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Forms</a:t>
            </a:r>
          </a:p>
          <a:p>
            <a:pPr marL="457200" indent="-457200"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исследования: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– май 2019г.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8680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1464" y="188640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деятельности предприяти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</a:t>
            </a:r>
            <a:endPara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принявших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исследовании, %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195236"/>
              </p:ext>
            </p:extLst>
          </p:nvPr>
        </p:nvGraphicFramePr>
        <p:xfrm>
          <a:off x="2567608" y="1019637"/>
          <a:ext cx="6768752" cy="553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504093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1886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4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предприятии, 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23992" y="18864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работников предприятия, %</a:t>
            </a:r>
          </a:p>
        </p:txBody>
      </p:sp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47" y="1549960"/>
            <a:ext cx="6120000" cy="5040000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23647" y="1549960"/>
            <a:ext cx="61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985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26064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приходилось ли предприятию искать сотрудников? (%)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35960" y="188640"/>
            <a:ext cx="6332305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необходимой квалификации для обеспечения кадрами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1» -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низкий,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 –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высокий),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145104"/>
              </p:ext>
            </p:extLst>
          </p:nvPr>
        </p:nvGraphicFramePr>
        <p:xfrm>
          <a:off x="407368" y="1556792"/>
          <a:ext cx="519700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489715"/>
              </p:ext>
            </p:extLst>
          </p:nvPr>
        </p:nvGraphicFramePr>
        <p:xfrm>
          <a:off x="6096000" y="1484784"/>
          <a:ext cx="594017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70152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1384" y="116632"/>
            <a:ext cx="51845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профессий, по которым предприятию сложно найти подходящих кандидатов на трудоустройство, %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096000" y="188640"/>
            <a:ext cx="6096000" cy="6552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-10 профессий, по которым предприятию наиболее сложно найти подходящих кандидатов на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(кол-во упоминаний):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(32);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 категории Д–Е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дорожных и строительных машин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(13);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Закройщик, портной, швея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(11);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Кондитер, пекарь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должности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Бухгалтер/экономист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Электрогазосварщик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974449"/>
              </p:ext>
            </p:extLst>
          </p:nvPr>
        </p:nvGraphicFramePr>
        <p:xfrm>
          <a:off x="515380" y="1817922"/>
          <a:ext cx="52565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017577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63552" y="18864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поиска необходимых 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кандидатов,%</a:t>
            </a: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10918464"/>
              </p:ext>
            </p:extLst>
          </p:nvPr>
        </p:nvGraphicFramePr>
        <p:xfrm>
          <a:off x="1775520" y="1143738"/>
          <a:ext cx="96490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18978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49895"/>
              </p:ext>
            </p:extLst>
          </p:nvPr>
        </p:nvGraphicFramePr>
        <p:xfrm>
          <a:off x="335360" y="116634"/>
          <a:ext cx="11665296" cy="6624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3021">
                  <a:extLst>
                    <a:ext uri="{9D8B030D-6E8A-4147-A177-3AD203B41FA5}">
                      <a16:colId xmlns:a16="http://schemas.microsoft.com/office/drawing/2014/main" val="3150432835"/>
                    </a:ext>
                  </a:extLst>
                </a:gridCol>
                <a:gridCol w="1922275">
                  <a:extLst>
                    <a:ext uri="{9D8B030D-6E8A-4147-A177-3AD203B41FA5}">
                      <a16:colId xmlns:a16="http://schemas.microsoft.com/office/drawing/2014/main" val="2047111399"/>
                    </a:ext>
                  </a:extLst>
                </a:gridCol>
              </a:tblGrid>
              <a:tr h="122158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Перечень наиболее популярных проблем в действующей системе кадрового обеспечения в Красноярском крае</a:t>
                      </a:r>
                      <a:endParaRPr kumimoji="0" lang="ru-RU" sz="24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упоминаний</a:t>
                      </a:r>
                    </a:p>
                  </a:txBody>
                  <a:tcPr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80265"/>
                  </a:ext>
                </a:extLst>
              </a:tr>
              <a:tr h="108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Дефицит/отсутствие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необходимых специалистов на территории местонахождения предприятия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i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 рабочим профессиям/специальностям 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03707"/>
                  </a:ext>
                </a:extLst>
              </a:tr>
              <a:tr h="108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Низкое качество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 выпускников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учебных заведений/низкий уровень квалификации у кандидатов на трудоустройство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i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 рабочим профессиям/специальностям 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86692"/>
                  </a:ext>
                </a:extLst>
              </a:tr>
              <a:tr h="108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 трудовой/учебной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i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 рабочим профессиям/специальностям (низкий престиж данных профессий/специальностей)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41465"/>
                  </a:ext>
                </a:extLst>
              </a:tr>
              <a:tr h="108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желаемой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предлагаемой заработной платы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i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для рабочих должностей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091317"/>
                  </a:ext>
                </a:extLst>
              </a:tr>
              <a:tr h="108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Дефицит/отсутствие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местонахождения предприятия условий для обучения необходимым специальностям/профессиям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i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рабочим профессиям/специальностям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8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21315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1805</TotalTime>
  <Words>796</Words>
  <Application>Microsoft Office PowerPoint</Application>
  <PresentationFormat>Широкоэкранный</PresentationFormat>
  <Paragraphs>117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EuropeCond</vt:lpstr>
      <vt:lpstr>Franklin Gothic Book</vt:lpstr>
      <vt:lpstr>Calibri</vt:lpstr>
      <vt:lpstr>Wingdings 2</vt:lpstr>
      <vt:lpstr>Wingdings</vt:lpstr>
      <vt:lpstr>Times New Roman</vt:lpstr>
      <vt:lpstr>Franklin Gothic Medium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КГБОУ ДПО  «Красноярский центр профессиональной ориентации  и психологической поддержки населения»</dc:title>
  <dc:creator>Infozal</dc:creator>
  <cp:lastModifiedBy>203-3</cp:lastModifiedBy>
  <cp:revision>242</cp:revision>
  <dcterms:created xsi:type="dcterms:W3CDTF">2015-06-11T03:20:27Z</dcterms:created>
  <dcterms:modified xsi:type="dcterms:W3CDTF">2019-05-28T04:47:27Z</dcterms:modified>
</cp:coreProperties>
</file>