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6"/>
  </p:notesMasterIdLst>
  <p:sldIdLst>
    <p:sldId id="256" r:id="rId2"/>
    <p:sldId id="293" r:id="rId3"/>
    <p:sldId id="354" r:id="rId4"/>
    <p:sldId id="355" r:id="rId5"/>
    <p:sldId id="389" r:id="rId6"/>
    <p:sldId id="390" r:id="rId7"/>
    <p:sldId id="391" r:id="rId8"/>
    <p:sldId id="392" r:id="rId9"/>
    <p:sldId id="393" r:id="rId10"/>
    <p:sldId id="394" r:id="rId11"/>
    <p:sldId id="395" r:id="rId12"/>
    <p:sldId id="396" r:id="rId13"/>
    <p:sldId id="397" r:id="rId14"/>
    <p:sldId id="398" r:id="rId15"/>
    <p:sldId id="399" r:id="rId16"/>
    <p:sldId id="400" r:id="rId17"/>
    <p:sldId id="380" r:id="rId18"/>
    <p:sldId id="356" r:id="rId19"/>
    <p:sldId id="331" r:id="rId20"/>
    <p:sldId id="357" r:id="rId21"/>
    <p:sldId id="358" r:id="rId22"/>
    <p:sldId id="359" r:id="rId23"/>
    <p:sldId id="360" r:id="rId24"/>
    <p:sldId id="371" r:id="rId25"/>
    <p:sldId id="372" r:id="rId26"/>
    <p:sldId id="373" r:id="rId27"/>
    <p:sldId id="374" r:id="rId28"/>
    <p:sldId id="375" r:id="rId29"/>
    <p:sldId id="376" r:id="rId30"/>
    <p:sldId id="377" r:id="rId31"/>
    <p:sldId id="378" r:id="rId32"/>
    <p:sldId id="319" r:id="rId33"/>
    <p:sldId id="320" r:id="rId34"/>
    <p:sldId id="330" r:id="rId35"/>
    <p:sldId id="263" r:id="rId36"/>
    <p:sldId id="328" r:id="rId37"/>
    <p:sldId id="321" r:id="rId38"/>
    <p:sldId id="332" r:id="rId39"/>
    <p:sldId id="322" r:id="rId40"/>
    <p:sldId id="325" r:id="rId41"/>
    <p:sldId id="324" r:id="rId42"/>
    <p:sldId id="326" r:id="rId43"/>
    <p:sldId id="401" r:id="rId44"/>
    <p:sldId id="40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713" autoAdjust="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68998-491D-4DE9-A504-3CA16E1F85C5}" type="datetimeFigureOut">
              <a:rPr lang="ru-RU" smtClean="0"/>
              <a:t>29.03.2021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6D21E-3B84-431E-A196-35C77976E5F0}" type="slidenum">
              <a:rPr lang="ru-RU" smtClean="0"/>
              <a:t>‹#›</a:t>
            </a:fld>
            <a:endParaRPr lang="ru-RU"/>
          </a:p>
        </p:txBody>
      </p:sp>
    </p:spTree>
    <p:extLst>
      <p:ext uri="{BB962C8B-B14F-4D97-AF65-F5344CB8AC3E}">
        <p14:creationId xmlns:p14="http://schemas.microsoft.com/office/powerpoint/2010/main" val="155284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95273-C894-4920-99A8-95349AFED229}" type="slidenum">
              <a:rPr lang="ru-RU"/>
              <a:pPr fontAlgn="base">
                <a:spcBef>
                  <a:spcPct val="0"/>
                </a:spcBef>
                <a:spcAft>
                  <a:spcPct val="0"/>
                </a:spcAft>
                <a:defRPr/>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E04AB-D5DA-4114-9764-5318ED62B987}" type="slidenum">
              <a:rPr lang="ru-RU" smtClean="0">
                <a:latin typeface="Arial" charset="0"/>
                <a:cs typeface="Arial" charset="0"/>
              </a:rPr>
              <a:pPr fontAlgn="base">
                <a:spcBef>
                  <a:spcPct val="0"/>
                </a:spcBef>
                <a:spcAft>
                  <a:spcPct val="0"/>
                </a:spcAft>
              </a:pPr>
              <a:t>14</a:t>
            </a:fld>
            <a:endParaRPr lang="ru-RU">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6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3FA56-8F00-4498-A619-4D914FD249DA}" type="slidenum">
              <a:rPr lang="ru-RU" smtClean="0">
                <a:latin typeface="Arial" charset="0"/>
                <a:cs typeface="Arial" charset="0"/>
              </a:rPr>
              <a:pPr fontAlgn="base">
                <a:spcBef>
                  <a:spcPct val="0"/>
                </a:spcBef>
                <a:spcAft>
                  <a:spcPct val="0"/>
                </a:spcAft>
              </a:pPr>
              <a:t>15</a:t>
            </a:fld>
            <a:endParaRPr lang="ru-RU">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3E75FF-324D-44EA-AA2F-B86C501DE1AC}" type="slidenum">
              <a:rPr lang="ru-RU" smtClean="0">
                <a:latin typeface="Arial" charset="0"/>
                <a:cs typeface="Arial" charset="0"/>
              </a:rPr>
              <a:pPr fontAlgn="base">
                <a:spcBef>
                  <a:spcPct val="0"/>
                </a:spcBef>
                <a:spcAft>
                  <a:spcPct val="0"/>
                </a:spcAft>
              </a:pPr>
              <a:t>16</a:t>
            </a:fld>
            <a:endParaRPr lang="ru-RU">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9B4678-2055-4F73-8A35-8F5DCA2E6604}" type="slidenum">
              <a:rPr lang="ru-RU" altLang="ru-RU"/>
              <a:pPr fontAlgn="base">
                <a:spcBef>
                  <a:spcPct val="0"/>
                </a:spcBef>
                <a:spcAft>
                  <a:spcPct val="0"/>
                </a:spcAft>
                <a:defRPr/>
              </a:pPr>
              <a:t>18</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399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F3542-3BF0-416B-97C8-5AA0633EFA25}" type="slidenum">
              <a:rPr lang="ru-RU"/>
              <a:pPr fontAlgn="base">
                <a:spcBef>
                  <a:spcPct val="0"/>
                </a:spcBef>
                <a:spcAft>
                  <a:spcPct val="0"/>
                </a:spcAft>
                <a:defRPr/>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dirty="0"/>
              <a:pPr/>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3/29/2021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3/29/2021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dirty="0"/>
              <a:pPr/>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3/29/2021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ogin.consultant.ru/link/?req=doc;base=RZR;n=200290;fld=134;dst=1000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profstandart.rosmintrud.r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nok-nark.ru/" TargetMode="External"/><Relationship Id="rId4" Type="http://schemas.openxmlformats.org/officeDocument/2006/relationships/hyperlink" Target="http://spravochnik.rosmintrud.r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Внедрение профессиональных стандартов на предприятии</a:t>
            </a:r>
            <a:endParaRPr lang="ru-RU" b="1" dirty="0"/>
          </a:p>
        </p:txBody>
      </p:sp>
      <p:sp>
        <p:nvSpPr>
          <p:cNvPr id="3" name="Подзаголовок 2"/>
          <p:cNvSpPr>
            <a:spLocks noGrp="1"/>
          </p:cNvSpPr>
          <p:nvPr>
            <p:ph type="subTitle" idx="1"/>
          </p:nvPr>
        </p:nvSpPr>
        <p:spPr/>
        <p:txBody>
          <a:bodyPr>
            <a:normAutofit/>
          </a:bodyPr>
          <a:lstStyle/>
          <a:p>
            <a:endParaRPr lang="ru-RU" b="1" dirty="0" smtClean="0">
              <a:solidFill>
                <a:schemeClr val="tx1"/>
              </a:solidFill>
            </a:endParaRPr>
          </a:p>
          <a:p>
            <a:r>
              <a:rPr lang="ru-RU" b="1" dirty="0" smtClean="0">
                <a:solidFill>
                  <a:schemeClr val="tx1"/>
                </a:solidFill>
              </a:rPr>
              <a:t>Толстихина </a:t>
            </a:r>
            <a:r>
              <a:rPr lang="ru-RU" b="1" dirty="0" err="1" smtClean="0">
                <a:solidFill>
                  <a:schemeClr val="tx1"/>
                </a:solidFill>
              </a:rPr>
              <a:t>екатерина</a:t>
            </a:r>
            <a:r>
              <a:rPr lang="ru-RU" b="1" dirty="0" smtClean="0">
                <a:solidFill>
                  <a:schemeClr val="tx1"/>
                </a:solidFill>
              </a:rPr>
              <a:t> </a:t>
            </a:r>
            <a:r>
              <a:rPr lang="ru-RU" b="1" dirty="0" err="1" smtClean="0">
                <a:solidFill>
                  <a:schemeClr val="tx1"/>
                </a:solidFill>
              </a:rPr>
              <a:t>витаутасовна</a:t>
            </a:r>
            <a:endParaRPr lang="ru-RU" b="1" dirty="0" smtClean="0">
              <a:solidFill>
                <a:schemeClr val="tx1"/>
              </a:solidFill>
            </a:endParaRPr>
          </a:p>
          <a:p>
            <a:endParaRPr lang="ru-RU" b="1" dirty="0" smtClean="0">
              <a:solidFill>
                <a:schemeClr val="tx1"/>
              </a:solidFill>
            </a:endParaRPr>
          </a:p>
        </p:txBody>
      </p:sp>
    </p:spTree>
    <p:extLst>
      <p:ext uri="{BB962C8B-B14F-4D97-AF65-F5344CB8AC3E}">
        <p14:creationId xmlns:p14="http://schemas.microsoft.com/office/powerpoint/2010/main" val="382878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92500" lnSpcReduction="20000"/>
          </a:bodyPr>
          <a:lstStyle/>
          <a:p>
            <a:pPr algn="just"/>
            <a:r>
              <a:rPr lang="ru-RU" sz="2500" b="1" dirty="0"/>
              <a:t>Профессиональные стандарты в части требований к квалификации, необходимой работнику для выполнения определенной трудовой функции, установленных Трудовым кодексом Российской Федерации, другими федеральными законами, актами Президента Российской Федерации, Правительства Российской Федерации и федеральных органов исполнительной власти, </a:t>
            </a:r>
            <a:r>
              <a:rPr lang="ru-RU" sz="2500" b="1" u="sng" dirty="0" smtClean="0">
                <a:solidFill>
                  <a:srgbClr val="FF0000"/>
                </a:solidFill>
              </a:rPr>
              <a:t>применяются поэтапно </a:t>
            </a:r>
            <a:r>
              <a:rPr lang="ru-RU" sz="2500" b="1" dirty="0"/>
              <a:t>на основе утвержденных указанными организациями </a:t>
            </a:r>
            <a:r>
              <a:rPr lang="ru-RU" sz="2500" b="1" dirty="0">
                <a:solidFill>
                  <a:srgbClr val="FF0000"/>
                </a:solidFill>
              </a:rPr>
              <a:t>с учетом мнений представительных органов работников</a:t>
            </a:r>
            <a:r>
              <a:rPr lang="ru-RU" sz="2500" b="1" dirty="0"/>
              <a:t> </a:t>
            </a:r>
            <a:r>
              <a:rPr lang="ru-RU" sz="2500" b="1" u="sng" dirty="0">
                <a:solidFill>
                  <a:srgbClr val="FF0000"/>
                </a:solidFill>
              </a:rPr>
              <a:t>планов по организации применения профессиональных </a:t>
            </a:r>
            <a:r>
              <a:rPr lang="ru-RU" sz="2500" b="1" u="sng" dirty="0" smtClean="0">
                <a:solidFill>
                  <a:srgbClr val="FF0000"/>
                </a:solidFill>
              </a:rPr>
              <a:t>стандартов.</a:t>
            </a:r>
          </a:p>
          <a:p>
            <a:pPr algn="just"/>
            <a:r>
              <a:rPr lang="ru-RU" sz="2800" b="1" dirty="0" smtClean="0"/>
              <a:t>На основании </a:t>
            </a:r>
            <a:r>
              <a:rPr lang="ru-RU" sz="2800" b="1" dirty="0" smtClean="0">
                <a:hlinkClick r:id="rId2"/>
              </a:rPr>
              <a:t>пункта 1</a:t>
            </a:r>
            <a:r>
              <a:rPr lang="ru-RU" sz="2800" b="1" dirty="0" smtClean="0"/>
              <a:t> постановления N 584 план по организации применения профессиональных стандартов утверждается самой организацией (то есть государственным или муниципальным учреждением) с учетом мнения представительного органа работников.</a:t>
            </a:r>
          </a:p>
          <a:p>
            <a:pPr algn="just"/>
            <a:endParaRPr lang="ru-RU" sz="2500" b="1" u="sng" dirty="0">
              <a:solidFill>
                <a:srgbClr val="FF0000"/>
              </a:solidFill>
            </a:endParaRPr>
          </a:p>
          <a:p>
            <a:pPr algn="just"/>
            <a:endParaRPr lang="ru-RU" dirty="0"/>
          </a:p>
        </p:txBody>
      </p:sp>
    </p:spTree>
    <p:extLst>
      <p:ext uri="{BB962C8B-B14F-4D97-AF65-F5344CB8AC3E}">
        <p14:creationId xmlns:p14="http://schemas.microsoft.com/office/powerpoint/2010/main" val="3689051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77500" lnSpcReduction="20000"/>
          </a:bodyPr>
          <a:lstStyle/>
          <a:p>
            <a:r>
              <a:rPr lang="ru-RU" sz="2800" b="1" dirty="0"/>
              <a:t>а) список профессиональных стандартов, подлежащих применению;</a:t>
            </a:r>
          </a:p>
          <a:p>
            <a:pPr algn="just"/>
            <a:r>
              <a:rPr lang="ru-RU" sz="2800" b="1" dirty="0"/>
              <a:t>б) сведения о потребности в профессиональном образовании, профессиональном обучении и (или) дополнительном профессиональном образовании работников, полученные на основе анализа квалификационных требований, содержащихся в профессиональных стандартах, и кадрового состава организаций, указанных в абзаце первом настоящего пункта, и о проведении соответствующих мероприятий по образованию и обучению в установленном порядке;</a:t>
            </a:r>
          </a:p>
          <a:p>
            <a:r>
              <a:rPr lang="ru-RU" sz="2800" b="1" dirty="0"/>
              <a:t>в) этапы применения профессиональных стандартов;</a:t>
            </a:r>
          </a:p>
          <a:p>
            <a:pPr algn="just"/>
            <a:r>
              <a:rPr lang="ru-RU" sz="2800" b="1" dirty="0"/>
              <a:t>г) перечень локальных нормативных актов и других документов организаций, указанных в абзаце первом настоящего пункта, в том числе по вопросам аттестации, сертификации и других форм оценки квалификации работников, подлежащих изменению в связи с учетом положений профессиональных стандартов, подлежащих применению.</a:t>
            </a:r>
          </a:p>
          <a:p>
            <a:pPr algn="just"/>
            <a:endParaRPr lang="ru-RU" dirty="0"/>
          </a:p>
        </p:txBody>
      </p:sp>
    </p:spTree>
    <p:extLst>
      <p:ext uri="{BB962C8B-B14F-4D97-AF65-F5344CB8AC3E}">
        <p14:creationId xmlns:p14="http://schemas.microsoft.com/office/powerpoint/2010/main" val="298868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4647426"/>
          </a:xfrm>
          <a:prstGeom prst="rect">
            <a:avLst/>
          </a:prstGeom>
        </p:spPr>
        <p:txBody>
          <a:bodyPr wrap="square">
            <a:spAutoFit/>
          </a:bodyPr>
          <a:lstStyle/>
          <a:p>
            <a:r>
              <a:rPr lang="ru-RU" sz="1600" b="1" dirty="0">
                <a:solidFill>
                  <a:schemeClr val="bg1"/>
                </a:solidFill>
              </a:rPr>
              <a:t>	</a:t>
            </a:r>
            <a:endParaRPr lang="ru-RU" sz="1600" b="1" dirty="0" smtClean="0">
              <a:solidFill>
                <a:schemeClr val="bg1"/>
              </a:solidFill>
            </a:endParaRPr>
          </a:p>
          <a:p>
            <a:endParaRPr lang="ru-RU" sz="1600" b="1" dirty="0">
              <a:solidFill>
                <a:schemeClr val="bg1"/>
              </a:solidFill>
            </a:endParaRPr>
          </a:p>
          <a:p>
            <a:pPr algn="just"/>
            <a:r>
              <a:rPr lang="ru-RU" sz="1600" b="1" dirty="0" smtClean="0">
                <a:solidFill>
                  <a:schemeClr val="bg1"/>
                </a:solidFill>
              </a:rPr>
              <a:t>	</a:t>
            </a:r>
            <a:r>
              <a:rPr lang="ru-RU" sz="2400" b="1" dirty="0" smtClean="0">
                <a:solidFill>
                  <a:schemeClr val="bg1"/>
                </a:solidFill>
              </a:rPr>
              <a:t>Работодатель </a:t>
            </a:r>
            <a:r>
              <a:rPr lang="ru-RU" sz="2400" b="1" dirty="0">
                <a:solidFill>
                  <a:schemeClr val="bg1"/>
                </a:solidFill>
              </a:rPr>
              <a:t>определяет содержание трудового договора с учетом статьи 57 ТК РФ и должностные обязанности работников. При этом профессиональный стандарт может быть применен как рекомендательный методический документ, кроме содержащихся в нем требований, предусмотренных ТК РФ, другими федеральными законами, иными нормативными правовыми актами Российской Федерации</a:t>
            </a:r>
            <a:r>
              <a:rPr lang="ru-RU" sz="2400" b="1" dirty="0" smtClean="0">
                <a:solidFill>
                  <a:schemeClr val="bg1"/>
                </a:solidFill>
              </a:rPr>
              <a:t>.</a:t>
            </a:r>
            <a:endParaRPr lang="ru-RU" sz="2400" b="1" dirty="0">
              <a:solidFill>
                <a:schemeClr val="bg1"/>
              </a:solidFill>
            </a:endParaRP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769989"/>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Требования профессионального стандарта должны быть прописаны в трудовом договоре/должностной инструкции работника в полном объеме или могут быть какие-либо допущения?</a:t>
            </a:r>
          </a:p>
        </p:txBody>
      </p:sp>
    </p:spTree>
    <p:extLst>
      <p:ext uri="{BB962C8B-B14F-4D97-AF65-F5344CB8AC3E}">
        <p14:creationId xmlns:p14="http://schemas.microsoft.com/office/powerpoint/2010/main" val="315928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6247864"/>
          </a:xfrm>
          <a:prstGeom prst="rect">
            <a:avLst/>
          </a:prstGeom>
        </p:spPr>
        <p:txBody>
          <a:bodyPr wrap="square">
            <a:spAutoFit/>
          </a:bodyPr>
          <a:lstStyle/>
          <a:p>
            <a:pPr algn="just"/>
            <a:r>
              <a:rPr lang="ru-RU" sz="1600" b="1" dirty="0">
                <a:solidFill>
                  <a:schemeClr val="bg1"/>
                </a:solidFill>
              </a:rPr>
              <a:t>	</a:t>
            </a:r>
            <a:r>
              <a:rPr lang="ru-RU" sz="2000" b="1" dirty="0" smtClean="0">
                <a:solidFill>
                  <a:schemeClr val="bg1"/>
                </a:solidFill>
              </a:rPr>
              <a:t>Работодатель </a:t>
            </a:r>
            <a:r>
              <a:rPr lang="ru-RU" sz="2000" b="1" dirty="0">
                <a:solidFill>
                  <a:schemeClr val="bg1"/>
                </a:solidFill>
              </a:rPr>
              <a:t>применяет профессиональные стандарты для определения потребности в работниках с определенным уровнем квалификации, правильного подбора и расстановки кадров, рационального разделения и организации труда, разграничения функций, полномочий и ответственности между категориями работников, определения трудовых обязанностей работников с учетом особенностей применяемых технологий, организации подготовки (профессиональное образование и профессиональное обучение) и дополнительного профессионального образования работников, организации труда, установления систем оплаты труда.</a:t>
            </a:r>
          </a:p>
          <a:p>
            <a:pPr algn="just"/>
            <a:r>
              <a:rPr lang="ru-RU" sz="2000" b="1" dirty="0">
                <a:solidFill>
                  <a:schemeClr val="bg1"/>
                </a:solidFill>
              </a:rPr>
              <a:t>По вопросам, возникающим на практике в связи с внедрением профессиональных стандартов, следует отметить, что ответственность и полномочия по принятию кадровых решений являются полномочиями работодателей.</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769989"/>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Требования профессионального стандарта должны быть прописаны в трудовом договоре/должностной инструкции работника в полном объеме или могут быть какие-либо допущения?</a:t>
            </a:r>
          </a:p>
        </p:txBody>
      </p:sp>
    </p:spTree>
    <p:extLst>
      <p:ext uri="{BB962C8B-B14F-4D97-AF65-F5344CB8AC3E}">
        <p14:creationId xmlns:p14="http://schemas.microsoft.com/office/powerpoint/2010/main" val="43668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311773" y="315352"/>
            <a:ext cx="11713633" cy="722312"/>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ПРОФЕССИОНАЛЬНЫЙ </a:t>
            </a:r>
            <a:r>
              <a:rPr lang="ru-RU" sz="2200" b="1" dirty="0">
                <a:solidFill>
                  <a:srgbClr val="376092"/>
                </a:solidFill>
                <a:latin typeface="Tahoma" pitchFamily="34" charset="0"/>
                <a:cs typeface="Tahoma" pitchFamily="34" charset="0"/>
              </a:rPr>
              <a:t>СТАНДАРТ И ДОЛЖНОСТНАЯ ИНСТРУКЦИЯ</a:t>
            </a: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endParaRPr lang="ru-RU" sz="2200" dirty="0">
              <a:solidFill>
                <a:srgbClr val="376092"/>
              </a:solidFill>
              <a:latin typeface="Tahoma" pitchFamily="34" charset="0"/>
              <a:cs typeface="Tahoma" pitchFamily="34" charset="0"/>
            </a:endParaRPr>
          </a:p>
        </p:txBody>
      </p:sp>
      <p:sp>
        <p:nvSpPr>
          <p:cNvPr id="67586" name="Объект 1"/>
          <p:cNvSpPr>
            <a:spLocks noGrp="1"/>
          </p:cNvSpPr>
          <p:nvPr>
            <p:ph idx="1"/>
          </p:nvPr>
        </p:nvSpPr>
        <p:spPr>
          <a:xfrm>
            <a:off x="996287" y="641351"/>
            <a:ext cx="10304059" cy="1223962"/>
          </a:xfrm>
        </p:spPr>
        <p:txBody>
          <a:bodyPr>
            <a:normAutofit fontScale="25000" lnSpcReduction="20000"/>
          </a:bodyPr>
          <a:lstStyle/>
          <a:p>
            <a:pPr algn="ctr" eaLnBrk="1" hangingPunct="1">
              <a:buFont typeface="Arial" charset="0"/>
              <a:buNone/>
            </a:pPr>
            <a:r>
              <a:rPr lang="en-US" sz="1800" dirty="0">
                <a:latin typeface="Tahoma" pitchFamily="34" charset="0"/>
                <a:cs typeface="Tahoma" pitchFamily="34" charset="0"/>
              </a:rPr>
              <a:t>		</a:t>
            </a:r>
            <a:r>
              <a:rPr lang="ru-RU" sz="7200" b="1" dirty="0">
                <a:latin typeface="Tahoma" pitchFamily="34" charset="0"/>
                <a:cs typeface="Tahoma" pitchFamily="34" charset="0"/>
              </a:rPr>
              <a:t>В соответствии со статьей 195.1 Трудового Кодекса Российской Федерации </a:t>
            </a:r>
            <a:r>
              <a:rPr lang="ru-RU" sz="8000" b="1" dirty="0">
                <a:latin typeface="Tahoma" pitchFamily="34" charset="0"/>
                <a:cs typeface="Tahoma" pitchFamily="34" charset="0"/>
              </a:rPr>
              <a:t>профессиональный стандарт </a:t>
            </a:r>
            <a:r>
              <a:rPr lang="ru-RU" sz="8000" b="1" dirty="0" smtClean="0">
                <a:latin typeface="Tahoma" pitchFamily="34" charset="0"/>
                <a:cs typeface="Tahoma" pitchFamily="34" charset="0"/>
              </a:rPr>
              <a:t>–</a:t>
            </a:r>
            <a:endParaRPr lang="en-US" sz="8000" b="1" dirty="0" smtClean="0">
              <a:latin typeface="Tahoma" pitchFamily="34" charset="0"/>
              <a:cs typeface="Tahoma" pitchFamily="34" charset="0"/>
            </a:endParaRPr>
          </a:p>
          <a:p>
            <a:pPr algn="ctr" eaLnBrk="1" hangingPunct="1">
              <a:buFont typeface="Arial" charset="0"/>
              <a:buNone/>
            </a:pPr>
            <a:r>
              <a:rPr lang="ru-RU" sz="8000" b="1" dirty="0" smtClean="0">
                <a:latin typeface="Tahoma" pitchFamily="34" charset="0"/>
                <a:cs typeface="Tahoma" pitchFamily="34" charset="0"/>
              </a:rPr>
              <a:t> </a:t>
            </a:r>
            <a:r>
              <a:rPr lang="ru-RU" sz="8000" b="1" dirty="0">
                <a:latin typeface="Tahoma" pitchFamily="34" charset="0"/>
                <a:cs typeface="Tahoma" pitchFamily="34" charset="0"/>
              </a:rPr>
              <a:t>характеристика квалификации, необходимой работнику для осуществления определенного вида профессиональной деятельности.</a:t>
            </a:r>
          </a:p>
          <a:p>
            <a:pPr eaLnBrk="1" hangingPunct="1">
              <a:buFont typeface="Arial" charset="0"/>
              <a:buNone/>
            </a:pPr>
            <a:r>
              <a:rPr lang="en-US" sz="1800" dirty="0">
                <a:solidFill>
                  <a:srgbClr val="953735"/>
                </a:solidFill>
                <a:latin typeface="Tahoma" pitchFamily="34" charset="0"/>
                <a:cs typeface="Tahoma" pitchFamily="34" charset="0"/>
              </a:rPr>
              <a:t>		</a:t>
            </a:r>
            <a:endParaRPr lang="ru-RU" sz="700" dirty="0">
              <a:latin typeface="Tahoma" pitchFamily="34" charset="0"/>
              <a:cs typeface="Tahoma" pitchFamily="34" charset="0"/>
            </a:endParaRPr>
          </a:p>
          <a:p>
            <a:pPr eaLnBrk="1" hangingPunct="1">
              <a:buFont typeface="Arial" charset="0"/>
              <a:buNone/>
            </a:pPr>
            <a:r>
              <a:rPr lang="en-US" sz="1800" dirty="0">
                <a:latin typeface="Tahoma" pitchFamily="34" charset="0"/>
                <a:cs typeface="Tahoma" pitchFamily="34" charset="0"/>
              </a:rPr>
              <a:t>		</a:t>
            </a:r>
          </a:p>
          <a:p>
            <a:pPr eaLnBrk="1" hangingPunct="1">
              <a:buFont typeface="Arial" charset="0"/>
              <a:buNone/>
            </a:pPr>
            <a:endParaRPr lang="ru-RU" sz="700" dirty="0">
              <a:latin typeface="Tahoma" pitchFamily="34" charset="0"/>
              <a:cs typeface="Tahoma" pitchFamily="34" charset="0"/>
            </a:endParaRPr>
          </a:p>
          <a:p>
            <a:pPr eaLnBrk="1" hangingPunct="1">
              <a:buFont typeface="Arial" charset="0"/>
              <a:buNone/>
            </a:pPr>
            <a:r>
              <a:rPr lang="en-US" sz="1800" dirty="0">
                <a:solidFill>
                  <a:srgbClr val="953735"/>
                </a:solidFill>
                <a:latin typeface="Tahoma" pitchFamily="34" charset="0"/>
                <a:cs typeface="Tahoma" pitchFamily="34" charset="0"/>
              </a:rPr>
              <a:t>		</a:t>
            </a:r>
            <a:endParaRPr lang="ru-RU" sz="1800" dirty="0">
              <a:solidFill>
                <a:srgbClr val="953735"/>
              </a:solidFill>
              <a:latin typeface="Tahoma" pitchFamily="34" charset="0"/>
              <a:cs typeface="Tahoma" pitchFamily="34" charset="0"/>
            </a:endParaRPr>
          </a:p>
        </p:txBody>
      </p:sp>
      <p:sp>
        <p:nvSpPr>
          <p:cNvPr id="3" name="Прямоугольник 2"/>
          <p:cNvSpPr/>
          <p:nvPr/>
        </p:nvSpPr>
        <p:spPr>
          <a:xfrm>
            <a:off x="499534" y="117476"/>
            <a:ext cx="10934700"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6" name="Скругленный прямоугольник 5"/>
          <p:cNvSpPr/>
          <p:nvPr/>
        </p:nvSpPr>
        <p:spPr>
          <a:xfrm>
            <a:off x="410633" y="1947864"/>
            <a:ext cx="11440584" cy="18002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При использовании профессионального стандарта необходимо учитывать, что он описывает профессиональную деятельность, но не стандартизирует должностные обязанности, а лишь приводит возможные наименования должностей работников, выполняющих ту или иную обобщенную трудовую функции.</a:t>
            </a:r>
          </a:p>
        </p:txBody>
      </p:sp>
      <p:sp>
        <p:nvSpPr>
          <p:cNvPr id="67589" name="TextBox 3"/>
          <p:cNvSpPr txBox="1">
            <a:spLocks noChangeArrowheads="1"/>
          </p:cNvSpPr>
          <p:nvPr/>
        </p:nvSpPr>
        <p:spPr bwMode="auto">
          <a:xfrm>
            <a:off x="499534" y="3833814"/>
            <a:ext cx="11648017" cy="923925"/>
          </a:xfrm>
          <a:prstGeom prst="rect">
            <a:avLst/>
          </a:prstGeom>
          <a:noFill/>
          <a:ln w="9525">
            <a:noFill/>
            <a:miter lim="800000"/>
            <a:headEnd/>
            <a:tailEnd/>
          </a:ln>
        </p:spPr>
        <p:txBody>
          <a:bodyPr>
            <a:spAutoFit/>
          </a:bodyPr>
          <a:lstStyle/>
          <a:p>
            <a:pPr algn="ctr"/>
            <a:r>
              <a:rPr lang="en-US" dirty="0">
                <a:latin typeface="Tahoma" pitchFamily="34" charset="0"/>
                <a:cs typeface="Tahoma" pitchFamily="34" charset="0"/>
              </a:rPr>
              <a:t>	</a:t>
            </a:r>
            <a:r>
              <a:rPr lang="ru-RU" b="1" dirty="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обобщенной трудовой функции и трудовых функций, а не требования к конкретным должностям.</a:t>
            </a:r>
          </a:p>
        </p:txBody>
      </p:sp>
      <p:sp>
        <p:nvSpPr>
          <p:cNvPr id="5" name="Скругленный прямоугольник 4"/>
          <p:cNvSpPr/>
          <p:nvPr/>
        </p:nvSpPr>
        <p:spPr>
          <a:xfrm>
            <a:off x="414867" y="5229225"/>
            <a:ext cx="11442700"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Требования к конкретной должности определяются из того,</a:t>
            </a:r>
            <a:r>
              <a:rPr lang="en-US" b="1" dirty="0">
                <a:solidFill>
                  <a:srgbClr val="953735"/>
                </a:solidFill>
                <a:latin typeface="Tahoma" pitchFamily="34" charset="0"/>
                <a:cs typeface="Tahoma" pitchFamily="34" charset="0"/>
              </a:rPr>
              <a:t> </a:t>
            </a:r>
            <a:r>
              <a:rPr lang="ru-RU" b="1" dirty="0">
                <a:solidFill>
                  <a:srgbClr val="953735"/>
                </a:solidFill>
                <a:latin typeface="Tahoma" pitchFamily="34" charset="0"/>
                <a:cs typeface="Tahoma" pitchFamily="34" charset="0"/>
              </a:rPr>
              <a:t>выполнение каких функций предполагается по данной должности.</a:t>
            </a:r>
          </a:p>
        </p:txBody>
      </p:sp>
      <p:cxnSp>
        <p:nvCxnSpPr>
          <p:cNvPr id="8" name="Прямая соединительная линия 7"/>
          <p:cNvCxnSpPr/>
          <p:nvPr/>
        </p:nvCxnSpPr>
        <p:spPr>
          <a:xfrm>
            <a:off x="410633" y="5033963"/>
            <a:ext cx="11440584" cy="0"/>
          </a:xfrm>
          <a:prstGeom prst="line">
            <a:avLst/>
          </a:prstGeom>
          <a:ln w="28575"/>
        </p:spPr>
        <p:style>
          <a:lnRef idx="2">
            <a:schemeClr val="dk1"/>
          </a:lnRef>
          <a:fillRef idx="0">
            <a:schemeClr val="dk1"/>
          </a:fillRef>
          <a:effectRef idx="1">
            <a:schemeClr val="dk1"/>
          </a:effectRef>
          <a:fontRef idx="minor">
            <a:schemeClr val="tx1"/>
          </a:fontRef>
        </p:style>
      </p:cxnSp>
      <p:sp>
        <p:nvSpPr>
          <p:cNvPr id="11" name="Номер слайда 6"/>
          <p:cNvSpPr>
            <a:spLocks noGrp="1"/>
          </p:cNvSpPr>
          <p:nvPr>
            <p:ph type="sldNum" sz="quarter" idx="12"/>
          </p:nvPr>
        </p:nvSpPr>
        <p:spPr>
          <a:xfrm>
            <a:off x="9072033" y="6492876"/>
            <a:ext cx="2844800" cy="365125"/>
          </a:xfrm>
        </p:spPr>
        <p:txBody>
          <a:bodyPr/>
          <a:lstStyle/>
          <a:p>
            <a:pPr>
              <a:defRPr/>
            </a:pPr>
            <a:fld id="{BCA52940-2C40-42AA-A326-615E3488F2E4}" type="slidenum">
              <a:rPr lang="ru-RU" sz="1800" b="1">
                <a:latin typeface="Tahoma" pitchFamily="34" charset="0"/>
                <a:ea typeface="Tahoma" pitchFamily="34" charset="0"/>
                <a:cs typeface="Tahoma" pitchFamily="34" charset="0"/>
              </a:rPr>
              <a:pPr>
                <a:defRPr/>
              </a:pPr>
              <a:t>14</a:t>
            </a:fld>
            <a:endParaRPr lang="ru-RU" sz="1800" b="1" dirty="0">
              <a:latin typeface="Tahoma" pitchFamily="34" charset="0"/>
              <a:ea typeface="Tahoma" pitchFamily="34" charset="0"/>
              <a:cs typeface="Tahoma" pitchFamily="34" charset="0"/>
            </a:endParaRPr>
          </a:p>
        </p:txBody>
      </p:sp>
      <p:sp>
        <p:nvSpPr>
          <p:cNvPr id="67593" name="TextBox 11"/>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169853381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25738" y="2120154"/>
            <a:ext cx="11618383" cy="41461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solidFill>
                <a:schemeClr val="tx2">
                  <a:lumMod val="75000"/>
                </a:schemeClr>
              </a:solidFill>
              <a:latin typeface="Tahoma" pitchFamily="34" charset="0"/>
              <a:ea typeface="Tahoma" pitchFamily="34" charset="0"/>
              <a:cs typeface="Tahoma" pitchFamily="34" charset="0"/>
            </a:endParaRPr>
          </a:p>
        </p:txBody>
      </p:sp>
      <p:sp>
        <p:nvSpPr>
          <p:cNvPr id="65538" name="Заголовок 1"/>
          <p:cNvSpPr>
            <a:spLocks noGrp="1"/>
          </p:cNvSpPr>
          <p:nvPr>
            <p:ph type="title"/>
          </p:nvPr>
        </p:nvSpPr>
        <p:spPr>
          <a:xfrm>
            <a:off x="709084" y="-261938"/>
            <a:ext cx="10515600" cy="654051"/>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a:solidFill>
                  <a:srgbClr val="376092"/>
                </a:solidFill>
                <a:latin typeface="Tahoma" pitchFamily="34" charset="0"/>
                <a:cs typeface="Tahoma" pitchFamily="34" charset="0"/>
              </a:rPr>
              <a:t>НАИМЕНОВАНИЯ ДОЛЖНОСТЕЙ</a:t>
            </a:r>
          </a:p>
        </p:txBody>
      </p:sp>
      <p:sp>
        <p:nvSpPr>
          <p:cNvPr id="65539" name="Объект 1"/>
          <p:cNvSpPr>
            <a:spLocks noGrp="1"/>
          </p:cNvSpPr>
          <p:nvPr>
            <p:ph idx="1"/>
          </p:nvPr>
        </p:nvSpPr>
        <p:spPr>
          <a:xfrm>
            <a:off x="739588" y="792163"/>
            <a:ext cx="10771094" cy="5873750"/>
          </a:xfrm>
        </p:spPr>
        <p:txBody>
          <a:bodyPr/>
          <a:lstStyle/>
          <a:p>
            <a:pPr algn="just" eaLnBrk="1" hangingPunct="1">
              <a:buFont typeface="Arial" charset="0"/>
              <a:buNone/>
            </a:pPr>
            <a:r>
              <a:rPr lang="en-US" sz="1700" dirty="0">
                <a:latin typeface="Tahoma" pitchFamily="34" charset="0"/>
                <a:cs typeface="Tahoma" pitchFamily="34" charset="0"/>
              </a:rPr>
              <a:t>		</a:t>
            </a:r>
            <a:r>
              <a:rPr lang="ru-RU" sz="1700" b="1" dirty="0">
                <a:latin typeface="Tahoma" pitchFamily="34" charset="0"/>
                <a:cs typeface="Tahoma" pitchFamily="34" charset="0"/>
              </a:rPr>
              <a:t>Структурой профессионального стандарта предусмотрено описание квалификационных характеристик по одной или нескольким обобщенным функциям с указанием возможных наименований должностей. Перечень в позиции «Возможные наименования должностей» не является исчерпывающим или закрытым. </a:t>
            </a:r>
            <a:endParaRPr lang="en-US" sz="1700" b="1" dirty="0">
              <a:latin typeface="Tahoma" pitchFamily="34" charset="0"/>
              <a:cs typeface="Tahoma" pitchFamily="34" charset="0"/>
            </a:endParaRPr>
          </a:p>
          <a:p>
            <a:pPr eaLnBrk="1" hangingPunct="1">
              <a:buFont typeface="Arial" charset="0"/>
              <a:buNone/>
            </a:pPr>
            <a:endParaRPr lang="ru-RU" sz="1700" dirty="0">
              <a:latin typeface="Tahoma" pitchFamily="34" charset="0"/>
              <a:cs typeface="Tahoma" pitchFamily="34" charset="0"/>
            </a:endParaRPr>
          </a:p>
          <a:p>
            <a:pPr algn="just" eaLnBrk="1" hangingPunct="1">
              <a:buFont typeface="Arial" charset="0"/>
              <a:buNone/>
            </a:pPr>
            <a:r>
              <a:rPr lang="en-US" sz="1700" dirty="0">
                <a:solidFill>
                  <a:srgbClr val="953735"/>
                </a:solidFill>
                <a:latin typeface="Tahoma" pitchFamily="34" charset="0"/>
                <a:cs typeface="Tahoma" pitchFamily="34" charset="0"/>
              </a:rPr>
              <a:t>		</a:t>
            </a:r>
            <a:r>
              <a:rPr lang="ru-RU" sz="1700" b="1" dirty="0">
                <a:solidFill>
                  <a:srgbClr val="17375E"/>
                </a:solidFill>
                <a:latin typeface="Tahoma" pitchFamily="34" charset="0"/>
                <a:cs typeface="Tahoma" pitchFamily="34" charset="0"/>
              </a:rPr>
              <a:t>Введение в действие профессионального стандарта не обязывает работодателя переименовывать должности в штатном расписании. </a:t>
            </a:r>
            <a:br>
              <a:rPr lang="ru-RU" sz="1700" b="1" dirty="0">
                <a:solidFill>
                  <a:srgbClr val="17375E"/>
                </a:solidFill>
                <a:latin typeface="Tahoma" pitchFamily="34" charset="0"/>
                <a:cs typeface="Tahoma" pitchFamily="34" charset="0"/>
              </a:rPr>
            </a:br>
            <a:r>
              <a:rPr lang="ru-RU" sz="1700" b="1" dirty="0">
                <a:solidFill>
                  <a:srgbClr val="17375E"/>
                </a:solidFill>
                <a:latin typeface="Tahoma" pitchFamily="34" charset="0"/>
                <a:cs typeface="Tahoma" pitchFamily="34" charset="0"/>
              </a:rPr>
              <a:t>Необходимость изменения локальных актов (штатное расписание, правила трудового распорядка, должностные инструкции, документы, содержащие критерии отбора кандидатов на замещение вакантных должностей, а также документы, включающие аналогичные требования и положения, утверждаемые работодателем) при внедрении профессиональных стандартов определяется работодателем.</a:t>
            </a:r>
            <a:endParaRPr lang="en-US" sz="1700" b="1" dirty="0">
              <a:solidFill>
                <a:srgbClr val="17375E"/>
              </a:solidFill>
              <a:latin typeface="Tahoma" pitchFamily="34" charset="0"/>
              <a:cs typeface="Tahoma" pitchFamily="34" charset="0"/>
            </a:endParaRPr>
          </a:p>
          <a:p>
            <a:pPr algn="just" eaLnBrk="1" hangingPunct="1">
              <a:buFont typeface="Arial" charset="0"/>
              <a:buNone/>
            </a:pPr>
            <a:endParaRPr lang="ru-RU" sz="1700" b="1" dirty="0">
              <a:solidFill>
                <a:srgbClr val="17375E"/>
              </a:solidFill>
              <a:latin typeface="Tahoma" pitchFamily="34" charset="0"/>
              <a:cs typeface="Tahoma" pitchFamily="34" charset="0"/>
            </a:endParaRPr>
          </a:p>
          <a:p>
            <a:pPr algn="just" eaLnBrk="1" hangingPunct="1">
              <a:buFont typeface="Arial" charset="0"/>
              <a:buNone/>
            </a:pPr>
            <a:r>
              <a:rPr lang="en-US" sz="1700" b="1" dirty="0">
                <a:latin typeface="Tahoma" pitchFamily="34" charset="0"/>
                <a:cs typeface="Tahoma" pitchFamily="34" charset="0"/>
              </a:rPr>
              <a:t>		</a:t>
            </a:r>
            <a:r>
              <a:rPr lang="ru-RU" sz="1700" b="1" dirty="0">
                <a:latin typeface="Tahoma" pitchFamily="34" charset="0"/>
                <a:cs typeface="Tahoma" pitchFamily="34" charset="0"/>
              </a:rPr>
              <a:t>Если  в разделе «Возможные наименования должностей»  профессионального стандарта  нет наименований заместителей руководителей, то их должностные обязанности и требования к квалификации могут определяться  на основе требований, содержащихся в обобщенных трудовых функциях  соответствующих должностей руководителей.</a:t>
            </a:r>
          </a:p>
          <a:p>
            <a:pPr eaLnBrk="1" hangingPunct="1">
              <a:spcBef>
                <a:spcPct val="0"/>
              </a:spcBef>
              <a:buFont typeface="Arial" charset="0"/>
              <a:buNone/>
            </a:pPr>
            <a:endParaRPr lang="ru-RU" altLang="ru-RU" sz="1700" dirty="0">
              <a:solidFill>
                <a:srgbClr val="1E1C11"/>
              </a:solidFill>
              <a:latin typeface="Tahoma" pitchFamily="34" charset="0"/>
              <a:cs typeface="Tahoma" pitchFamily="34" charset="0"/>
            </a:endParaRPr>
          </a:p>
        </p:txBody>
      </p:sp>
      <p:sp>
        <p:nvSpPr>
          <p:cNvPr id="3" name="Прямоугольник 2"/>
          <p:cNvSpPr/>
          <p:nvPr/>
        </p:nvSpPr>
        <p:spPr>
          <a:xfrm>
            <a:off x="499534" y="392113"/>
            <a:ext cx="10934700" cy="522287"/>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26F41C80-A398-47F0-82BE-A694B7F507A7}" type="slidenum">
              <a:rPr lang="ru-RU" sz="1800" b="1">
                <a:latin typeface="Tahoma" pitchFamily="34" charset="0"/>
                <a:ea typeface="Tahoma" pitchFamily="34" charset="0"/>
                <a:cs typeface="Tahoma" pitchFamily="34" charset="0"/>
              </a:rPr>
              <a:pPr>
                <a:defRPr/>
              </a:pPr>
              <a:t>15</a:t>
            </a:fld>
            <a:endParaRPr lang="ru-RU" sz="1800" b="1" dirty="0">
              <a:latin typeface="Tahoma" pitchFamily="34" charset="0"/>
              <a:ea typeface="Tahoma" pitchFamily="34" charset="0"/>
              <a:cs typeface="Tahoma" pitchFamily="34" charset="0"/>
            </a:endParaRPr>
          </a:p>
        </p:txBody>
      </p:sp>
      <p:sp>
        <p:nvSpPr>
          <p:cNvPr id="65542"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294998281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54567" y="641351"/>
            <a:ext cx="11233151" cy="5451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latin typeface="Tahoma" pitchFamily="34" charset="0"/>
              <a:ea typeface="Tahoma" pitchFamily="34" charset="0"/>
              <a:cs typeface="Tahoma" pitchFamily="34" charset="0"/>
            </a:endParaRPr>
          </a:p>
        </p:txBody>
      </p:sp>
      <p:sp>
        <p:nvSpPr>
          <p:cNvPr id="71682" name="Заголовок 1"/>
          <p:cNvSpPr>
            <a:spLocks noGrp="1"/>
          </p:cNvSpPr>
          <p:nvPr>
            <p:ph type="title"/>
          </p:nvPr>
        </p:nvSpPr>
        <p:spPr>
          <a:xfrm>
            <a:off x="918633" y="115888"/>
            <a:ext cx="10515600" cy="722312"/>
          </a:xfrm>
        </p:spPr>
        <p:txBody>
          <a:bodyPr>
            <a:normAutofit fontScale="90000"/>
          </a:bodyPr>
          <a:lstStyle/>
          <a:p>
            <a:pPr algn="ctr" eaLnBrk="1" hangingPunct="1"/>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
            </a:r>
            <a:br>
              <a:rPr lang="ru-RU" sz="2200" b="1" dirty="0" smtClean="0">
                <a:solidFill>
                  <a:srgbClr val="376092"/>
                </a:solidFill>
                <a:latin typeface="Tahoma" pitchFamily="34" charset="0"/>
                <a:cs typeface="Tahoma" pitchFamily="34" charset="0"/>
              </a:rPr>
            </a:br>
            <a:r>
              <a:rPr lang="ru-RU" sz="2200" b="1" dirty="0" smtClean="0">
                <a:solidFill>
                  <a:srgbClr val="376092"/>
                </a:solidFill>
                <a:latin typeface="Tahoma" pitchFamily="34" charset="0"/>
                <a:cs typeface="Tahoma" pitchFamily="34" charset="0"/>
              </a:rPr>
              <a:t>ТРАЕКТОРИИ </a:t>
            </a:r>
            <a:r>
              <a:rPr lang="ru-RU" sz="2200" b="1" dirty="0">
                <a:solidFill>
                  <a:srgbClr val="376092"/>
                </a:solidFill>
                <a:latin typeface="Tahoma" pitchFamily="34" charset="0"/>
                <a:cs typeface="Tahoma" pitchFamily="34" charset="0"/>
              </a:rPr>
              <a:t>ОБРАЗОВАНИЯ И ОБУЧЕНИЯ </a:t>
            </a: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r>
              <a:rPr lang="ru-RU" sz="2200" dirty="0">
                <a:solidFill>
                  <a:srgbClr val="376092"/>
                </a:solidFill>
                <a:latin typeface="Tahoma" pitchFamily="34" charset="0"/>
                <a:cs typeface="Tahoma" pitchFamily="34" charset="0"/>
              </a:rPr>
              <a:t/>
            </a:r>
            <a:br>
              <a:rPr lang="ru-RU" sz="2200" dirty="0">
                <a:solidFill>
                  <a:srgbClr val="376092"/>
                </a:solidFill>
                <a:latin typeface="Tahoma" pitchFamily="34" charset="0"/>
                <a:cs typeface="Tahoma" pitchFamily="34" charset="0"/>
              </a:rPr>
            </a:br>
            <a:endParaRPr lang="ru-RU" sz="2200" dirty="0">
              <a:solidFill>
                <a:srgbClr val="376092"/>
              </a:solidFill>
              <a:latin typeface="Tahoma" pitchFamily="34" charset="0"/>
              <a:cs typeface="Tahoma" pitchFamily="34" charset="0"/>
            </a:endParaRPr>
          </a:p>
        </p:txBody>
      </p:sp>
      <p:sp>
        <p:nvSpPr>
          <p:cNvPr id="71683" name="Объект 1"/>
          <p:cNvSpPr>
            <a:spLocks noGrp="1"/>
          </p:cNvSpPr>
          <p:nvPr>
            <p:ph idx="1"/>
          </p:nvPr>
        </p:nvSpPr>
        <p:spPr>
          <a:xfrm>
            <a:off x="719667" y="1052513"/>
            <a:ext cx="11133667" cy="5203825"/>
          </a:xfrm>
        </p:spPr>
        <p:txBody>
          <a:bodyPr/>
          <a:lstStyle/>
          <a:p>
            <a:pPr marL="0" indent="358775" algn="ctr" eaLnBrk="1" hangingPunct="1">
              <a:buFont typeface="Arial" charset="0"/>
              <a:buNone/>
              <a:tabLst>
                <a:tab pos="87313" algn="l"/>
              </a:tabLst>
            </a:pPr>
            <a:r>
              <a:rPr lang="ru-RU" sz="2200" dirty="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ОТФ и ТФ, а не требования к конкретным должностям. </a:t>
            </a:r>
          </a:p>
          <a:p>
            <a:pPr marL="0" indent="358775" algn="just" eaLnBrk="1" hangingPunct="1">
              <a:buFont typeface="Arial" charset="0"/>
              <a:buNone/>
              <a:tabLst>
                <a:tab pos="87313" algn="l"/>
              </a:tabLst>
            </a:pPr>
            <a:endParaRPr lang="ru-RU" sz="2200" dirty="0">
              <a:latin typeface="Tahoma" pitchFamily="34" charset="0"/>
              <a:cs typeface="Tahoma" pitchFamily="34" charset="0"/>
            </a:endParaRPr>
          </a:p>
          <a:p>
            <a:pPr marL="0" indent="358775" algn="ctr" eaLnBrk="1" hangingPunct="1">
              <a:buFont typeface="Arial" charset="0"/>
              <a:buNone/>
              <a:tabLst>
                <a:tab pos="87313" algn="l"/>
              </a:tabLst>
            </a:pPr>
            <a:r>
              <a:rPr lang="ru-RU" sz="2200" dirty="0">
                <a:latin typeface="Tahoma" pitchFamily="34" charset="0"/>
                <a:cs typeface="Tahoma" pitchFamily="34" charset="0"/>
              </a:rPr>
              <a:t>Требования к конкретной должности определяются, исходя из того, выполнение каких трудовых функций предполагается по данной должности. </a:t>
            </a:r>
          </a:p>
          <a:p>
            <a:pPr marL="0" indent="358775" algn="just" eaLnBrk="1" hangingPunct="1">
              <a:buFont typeface="Arial" charset="0"/>
              <a:buNone/>
              <a:tabLst>
                <a:tab pos="87313" algn="l"/>
              </a:tabLst>
            </a:pPr>
            <a:endParaRPr lang="ru-RU" sz="2200" dirty="0">
              <a:latin typeface="Tahoma" pitchFamily="34" charset="0"/>
              <a:cs typeface="Tahoma" pitchFamily="34" charset="0"/>
            </a:endParaRPr>
          </a:p>
          <a:p>
            <a:pPr marL="0" indent="358775" algn="ctr" eaLnBrk="1" hangingPunct="1">
              <a:buFont typeface="Arial" charset="0"/>
              <a:buNone/>
              <a:tabLst>
                <a:tab pos="87313" algn="l"/>
              </a:tabLst>
            </a:pPr>
            <a:r>
              <a:rPr lang="ru-RU" sz="2200" dirty="0">
                <a:latin typeface="Tahoma" pitchFamily="34" charset="0"/>
                <a:cs typeface="Tahoma" pitchFamily="34" charset="0"/>
              </a:rPr>
              <a:t>Поэтому в профессиональном стандарте могут указываться разные образовательные траектории, и работник может соответствовать требованиям одной из них. Это положение действует и в отношении требований к опыту практической работы, указанных в профессиональном стандарте.</a:t>
            </a:r>
          </a:p>
          <a:p>
            <a:pPr marL="0" indent="358775" eaLnBrk="1" hangingPunct="1">
              <a:buFont typeface="Arial" charset="0"/>
              <a:buNone/>
              <a:tabLst>
                <a:tab pos="87313" algn="l"/>
              </a:tabLst>
            </a:pPr>
            <a:endParaRPr lang="ru-RU" sz="2000" dirty="0">
              <a:latin typeface="Tahoma" pitchFamily="34" charset="0"/>
              <a:cs typeface="Tahoma" pitchFamily="34" charset="0"/>
            </a:endParaRPr>
          </a:p>
        </p:txBody>
      </p:sp>
      <p:sp>
        <p:nvSpPr>
          <p:cNvPr id="3" name="Прямоугольник 2"/>
          <p:cNvSpPr/>
          <p:nvPr/>
        </p:nvSpPr>
        <p:spPr>
          <a:xfrm>
            <a:off x="499534" y="117476"/>
            <a:ext cx="10934700"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C6639E4B-97F4-427B-B9B2-2319375904E5}" type="slidenum">
              <a:rPr lang="ru-RU" sz="1800" b="1">
                <a:latin typeface="Tahoma" pitchFamily="34" charset="0"/>
                <a:ea typeface="Tahoma" pitchFamily="34" charset="0"/>
                <a:cs typeface="Tahoma" pitchFamily="34" charset="0"/>
              </a:rPr>
              <a:pPr>
                <a:defRPr/>
              </a:pPr>
              <a:t>16</a:t>
            </a:fld>
            <a:endParaRPr lang="ru-RU" sz="1800" b="1" dirty="0">
              <a:latin typeface="Tahoma" pitchFamily="34" charset="0"/>
              <a:ea typeface="Tahoma" pitchFamily="34" charset="0"/>
              <a:cs typeface="Tahoma" pitchFamily="34" charset="0"/>
            </a:endParaRPr>
          </a:p>
        </p:txBody>
      </p:sp>
      <p:sp>
        <p:nvSpPr>
          <p:cNvPr id="71686"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220812648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749828"/>
            <a:ext cx="10986447" cy="4832092"/>
          </a:xfrm>
          <a:prstGeom prst="rect">
            <a:avLst/>
          </a:prstGeom>
        </p:spPr>
        <p:txBody>
          <a:bodyPr wrap="square">
            <a:spAutoFit/>
          </a:bodyPr>
          <a:lstStyle/>
          <a:p>
            <a:r>
              <a:rPr lang="ru-RU" sz="2800" b="1" dirty="0" err="1"/>
              <a:t>Профстандарты</a:t>
            </a:r>
            <a:r>
              <a:rPr lang="ru-RU" sz="2800" b="1" dirty="0"/>
              <a:t> Минтруда </a:t>
            </a:r>
            <a:r>
              <a:rPr lang="ru-RU" sz="2800" b="1" dirty="0" smtClean="0"/>
              <a:t>помогают работодателю</a:t>
            </a:r>
            <a:r>
              <a:rPr lang="ru-RU" sz="2800" b="1" dirty="0"/>
              <a:t>: </a:t>
            </a:r>
            <a:endParaRPr lang="ru-RU" sz="2800" b="1" dirty="0" smtClean="0"/>
          </a:p>
          <a:p>
            <a:endParaRPr lang="ru-RU" sz="2800" b="1" dirty="0" smtClean="0"/>
          </a:p>
          <a:p>
            <a:r>
              <a:rPr lang="ru-RU" sz="2800" b="1" dirty="0" smtClean="0"/>
              <a:t>сформировать </a:t>
            </a:r>
            <a:r>
              <a:rPr lang="ru-RU" sz="2800" b="1" dirty="0"/>
              <a:t>основы кадровой политики организации</a:t>
            </a:r>
            <a:r>
              <a:rPr lang="ru-RU" sz="2800" b="1" dirty="0" smtClean="0"/>
              <a:t>;</a:t>
            </a:r>
          </a:p>
          <a:p>
            <a:r>
              <a:rPr lang="ru-RU" sz="2800" b="1" dirty="0" smtClean="0"/>
              <a:t> </a:t>
            </a:r>
            <a:r>
              <a:rPr lang="ru-RU" sz="2800" b="1" dirty="0"/>
              <a:t>установить систему оплаты труда; </a:t>
            </a:r>
            <a:endParaRPr lang="ru-RU" sz="2800" b="1" dirty="0" smtClean="0"/>
          </a:p>
          <a:p>
            <a:r>
              <a:rPr lang="ru-RU" sz="2800" b="1" dirty="0" smtClean="0"/>
              <a:t>определить </a:t>
            </a:r>
            <a:r>
              <a:rPr lang="ru-RU" sz="2800" b="1" dirty="0"/>
              <a:t>конкретную трудовую функцию каждого сотрудника; правильно сформулировать основные обязанности при заключении или изменении трудовых договоров; </a:t>
            </a:r>
            <a:endParaRPr lang="ru-RU" sz="2800" b="1" dirty="0" smtClean="0"/>
          </a:p>
          <a:p>
            <a:r>
              <a:rPr lang="ru-RU" sz="2800" b="1" dirty="0" smtClean="0"/>
              <a:t>разработать </a:t>
            </a:r>
            <a:r>
              <a:rPr lang="ru-RU" sz="2800" b="1" dirty="0"/>
              <a:t>должностные инструкции; </a:t>
            </a:r>
            <a:endParaRPr lang="ru-RU" sz="2800" b="1" dirty="0" smtClean="0"/>
          </a:p>
          <a:p>
            <a:r>
              <a:rPr lang="ru-RU" sz="2800" b="1" dirty="0" smtClean="0"/>
              <a:t>провести </a:t>
            </a:r>
            <a:r>
              <a:rPr lang="ru-RU" sz="2800" b="1" dirty="0"/>
              <a:t>тарификацию с присвоением соответствующих тарифных разрядов работникам; </a:t>
            </a:r>
            <a:endParaRPr lang="ru-RU" sz="2800" b="1" dirty="0" smtClean="0"/>
          </a:p>
          <a:p>
            <a:r>
              <a:rPr lang="ru-RU" sz="2800" b="1" dirty="0" smtClean="0"/>
              <a:t>провести </a:t>
            </a:r>
            <a:r>
              <a:rPr lang="ru-RU" sz="2800" b="1" dirty="0"/>
              <a:t>подготовку к обучению и аттестации. </a:t>
            </a:r>
            <a:endParaRPr lang="ru-RU" sz="2800" b="1" dirty="0">
              <a:effectLst/>
            </a:endParaRPr>
          </a:p>
        </p:txBody>
      </p:sp>
    </p:spTree>
    <p:extLst>
      <p:ext uri="{BB962C8B-B14F-4D97-AF65-F5344CB8AC3E}">
        <p14:creationId xmlns:p14="http://schemas.microsoft.com/office/powerpoint/2010/main" val="18416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p:cNvSpPr>
          <p:nvPr/>
        </p:nvSpPr>
        <p:spPr bwMode="auto">
          <a:xfrm>
            <a:off x="239184" y="77789"/>
            <a:ext cx="11808883" cy="433387"/>
          </a:xfrm>
          <a:prstGeom prst="rect">
            <a:avLst/>
          </a:prstGeom>
          <a:noFill/>
          <a:ln w="9525">
            <a:noFill/>
            <a:miter lim="800000"/>
            <a:headEnd/>
            <a:tailEnd/>
          </a:ln>
        </p:spPr>
        <p:txBody>
          <a:bodyPr anchor="ctr"/>
          <a:lstStyle/>
          <a:p>
            <a:pPr algn="ctr"/>
            <a:r>
              <a:rPr lang="ru-RU" sz="2200" b="1">
                <a:solidFill>
                  <a:srgbClr val="376092"/>
                </a:solidFill>
                <a:latin typeface="Tahoma" pitchFamily="34" charset="0"/>
                <a:cs typeface="Tahoma" pitchFamily="34" charset="0"/>
              </a:rPr>
              <a:t>ОСНОВНЫЕ ПОНЯТИЯ</a:t>
            </a:r>
            <a:endParaRPr lang="ru-RU" altLang="ru-RU" sz="2200" b="1">
              <a:solidFill>
                <a:srgbClr val="376092"/>
              </a:solidFill>
              <a:latin typeface="Tahoma" pitchFamily="34" charset="0"/>
              <a:cs typeface="Tahoma" pitchFamily="34" charset="0"/>
            </a:endParaRPr>
          </a:p>
        </p:txBody>
      </p:sp>
      <p:sp>
        <p:nvSpPr>
          <p:cNvPr id="2" name="Прямоугольник 1"/>
          <p:cNvSpPr/>
          <p:nvPr/>
        </p:nvSpPr>
        <p:spPr>
          <a:xfrm>
            <a:off x="289361" y="570567"/>
            <a:ext cx="11497733" cy="360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600" b="1" dirty="0">
              <a:solidFill>
                <a:schemeClr val="tx1"/>
              </a:solidFill>
              <a:latin typeface="Tahoma" pitchFamily="34" charset="0"/>
              <a:cs typeface="Tahoma" pitchFamily="34" charset="0"/>
            </a:endParaRPr>
          </a:p>
        </p:txBody>
      </p:sp>
      <p:sp>
        <p:nvSpPr>
          <p:cNvPr id="7" name="Прямоугольник 6"/>
          <p:cNvSpPr/>
          <p:nvPr/>
        </p:nvSpPr>
        <p:spPr>
          <a:xfrm>
            <a:off x="279525" y="982103"/>
            <a:ext cx="11497733" cy="647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dirty="0">
                <a:solidFill>
                  <a:schemeClr val="tx1"/>
                </a:solidFill>
                <a:latin typeface="Tahoma" pitchFamily="34" charset="0"/>
                <a:cs typeface="Tahoma" pitchFamily="34" charset="0"/>
              </a:rPr>
              <a:t>Методические рекомендации по разработке профессионального стандарта </a:t>
            </a:r>
            <a:endParaRPr lang="en-US" sz="1600" b="1" dirty="0" smtClean="0">
              <a:solidFill>
                <a:schemeClr val="tx1"/>
              </a:solidFill>
              <a:latin typeface="Tahoma" pitchFamily="34" charset="0"/>
              <a:cs typeface="Tahoma" pitchFamily="34" charset="0"/>
            </a:endParaRPr>
          </a:p>
          <a:p>
            <a:pPr algn="ctr">
              <a:defRPr/>
            </a:pPr>
            <a:r>
              <a:rPr lang="ru-RU" sz="1600" b="1" dirty="0" smtClean="0">
                <a:solidFill>
                  <a:schemeClr val="tx1"/>
                </a:solidFill>
                <a:latin typeface="Tahoma" pitchFamily="34" charset="0"/>
                <a:cs typeface="Tahoma" pitchFamily="34" charset="0"/>
              </a:rPr>
              <a:t>(</a:t>
            </a:r>
            <a:r>
              <a:rPr lang="ru-RU" sz="1600" b="1" dirty="0">
                <a:solidFill>
                  <a:schemeClr val="tx1"/>
                </a:solidFill>
                <a:latin typeface="Tahoma" pitchFamily="34" charset="0"/>
                <a:cs typeface="Tahoma" pitchFamily="34" charset="0"/>
              </a:rPr>
              <a:t>приказ Минтруда России от 29.04.2013 № 170н)</a:t>
            </a:r>
          </a:p>
        </p:txBody>
      </p:sp>
      <p:sp>
        <p:nvSpPr>
          <p:cNvPr id="33797" name="TextBox 4"/>
          <p:cNvSpPr txBox="1">
            <a:spLocks noChangeArrowheads="1"/>
          </p:cNvSpPr>
          <p:nvPr/>
        </p:nvSpPr>
        <p:spPr bwMode="auto">
          <a:xfrm>
            <a:off x="239184" y="1721224"/>
            <a:ext cx="11497733" cy="3785652"/>
          </a:xfrm>
          <a:prstGeom prst="rect">
            <a:avLst/>
          </a:prstGeom>
          <a:noFill/>
          <a:ln w="9525">
            <a:noFill/>
            <a:miter lim="800000"/>
            <a:headEnd/>
            <a:tailEnd/>
          </a:ln>
        </p:spPr>
        <p:txBody>
          <a:bodyPr wrap="square">
            <a:spAutoFit/>
          </a:bodyPr>
          <a:lstStyle/>
          <a:p>
            <a:r>
              <a:rPr lang="ru-RU" sz="2000" b="1" dirty="0">
                <a:solidFill>
                  <a:srgbClr val="000000"/>
                </a:solidFill>
                <a:latin typeface="Tahoma" pitchFamily="34" charset="0"/>
                <a:cs typeface="Tahoma" pitchFamily="34" charset="0"/>
              </a:rPr>
              <a:t>Вид профессиональной деятельности </a:t>
            </a:r>
            <a:r>
              <a:rPr lang="ru-RU" sz="2000" dirty="0">
                <a:solidFill>
                  <a:srgbClr val="000000"/>
                </a:solidFill>
                <a:latin typeface="Tahoma" pitchFamily="34" charset="0"/>
                <a:cs typeface="Tahoma" pitchFamily="34" charset="0"/>
              </a:rPr>
              <a:t>- совокупность обобщенных трудовых функций, имеющих близкий характер, результаты и условия </a:t>
            </a:r>
            <a:r>
              <a:rPr lang="ru-RU" sz="2000" dirty="0" smtClean="0">
                <a:solidFill>
                  <a:srgbClr val="000000"/>
                </a:solidFill>
                <a:latin typeface="Tahoma" pitchFamily="34" charset="0"/>
                <a:cs typeface="Tahoma" pitchFamily="34" charset="0"/>
              </a:rPr>
              <a:t>труда.</a:t>
            </a:r>
            <a:endParaRPr lang="ru-RU" sz="2000" dirty="0">
              <a:solidFill>
                <a:srgbClr val="00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FF0000"/>
                </a:solidFill>
                <a:latin typeface="Tahoma" pitchFamily="34" charset="0"/>
                <a:cs typeface="Tahoma" pitchFamily="34" charset="0"/>
              </a:rPr>
              <a:t>Обобщенная трудовая функция </a:t>
            </a:r>
            <a:r>
              <a:rPr lang="ru-RU" sz="2000" dirty="0">
                <a:solidFill>
                  <a:srgbClr val="FF0000"/>
                </a:solidFill>
                <a:latin typeface="Tahoma" pitchFamily="34" charset="0"/>
                <a:cs typeface="Tahoma" pitchFamily="34" charset="0"/>
              </a:rPr>
              <a:t>- совокупность связанных между собой трудовых функций, сложившаяся в результате разделения труда в конкретном производственном или (бизнес) </a:t>
            </a:r>
            <a:r>
              <a:rPr lang="ru-RU" sz="2000" dirty="0" smtClean="0">
                <a:solidFill>
                  <a:srgbClr val="FF0000"/>
                </a:solidFill>
                <a:latin typeface="Tahoma" pitchFamily="34" charset="0"/>
                <a:cs typeface="Tahoma" pitchFamily="34" charset="0"/>
              </a:rPr>
              <a:t>процессе.</a:t>
            </a:r>
            <a:endParaRPr lang="ru-RU" sz="2000" dirty="0">
              <a:solidFill>
                <a:srgbClr val="FF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000000"/>
                </a:solidFill>
                <a:latin typeface="Tahoma" pitchFamily="34" charset="0"/>
                <a:cs typeface="Tahoma" pitchFamily="34" charset="0"/>
              </a:rPr>
              <a:t>Трудовая функция </a:t>
            </a:r>
            <a:r>
              <a:rPr lang="ru-RU" sz="2000" dirty="0">
                <a:solidFill>
                  <a:srgbClr val="000000"/>
                </a:solidFill>
                <a:latin typeface="Tahoma" pitchFamily="34" charset="0"/>
                <a:cs typeface="Tahoma" pitchFamily="34" charset="0"/>
              </a:rPr>
              <a:t>(для целей Рекомендаций) - система трудовых действий в рамках обобщенной трудовой </a:t>
            </a:r>
            <a:r>
              <a:rPr lang="ru-RU" sz="2000" dirty="0" smtClean="0">
                <a:solidFill>
                  <a:srgbClr val="000000"/>
                </a:solidFill>
                <a:latin typeface="Tahoma" pitchFamily="34" charset="0"/>
                <a:cs typeface="Tahoma" pitchFamily="34" charset="0"/>
              </a:rPr>
              <a:t>функции.</a:t>
            </a:r>
            <a:endParaRPr lang="ru-RU" sz="2000" dirty="0">
              <a:solidFill>
                <a:srgbClr val="000000"/>
              </a:solidFill>
              <a:latin typeface="Tahoma" pitchFamily="34" charset="0"/>
              <a:cs typeface="Tahoma" pitchFamily="34" charset="0"/>
            </a:endParaRPr>
          </a:p>
          <a:p>
            <a:endParaRPr lang="ru-RU" sz="2000" dirty="0">
              <a:solidFill>
                <a:srgbClr val="000000"/>
              </a:solidFill>
              <a:latin typeface="Tahoma" pitchFamily="34" charset="0"/>
              <a:cs typeface="Tahoma" pitchFamily="34" charset="0"/>
            </a:endParaRPr>
          </a:p>
          <a:p>
            <a:r>
              <a:rPr lang="ru-RU" sz="2000" b="1" dirty="0">
                <a:solidFill>
                  <a:srgbClr val="000000"/>
                </a:solidFill>
                <a:latin typeface="Tahoma" pitchFamily="34" charset="0"/>
                <a:cs typeface="Tahoma" pitchFamily="34" charset="0"/>
              </a:rPr>
              <a:t>Трудовое действие </a:t>
            </a:r>
            <a:r>
              <a:rPr lang="ru-RU" sz="2000" dirty="0">
                <a:solidFill>
                  <a:srgbClr val="000000"/>
                </a:solidFill>
                <a:latin typeface="Tahoma" pitchFamily="34" charset="0"/>
                <a:cs typeface="Tahoma" pitchFamily="34" charset="0"/>
              </a:rPr>
              <a:t>- процесс взаимодействия работника с предметом труда, при котором достигается определенная </a:t>
            </a:r>
            <a:r>
              <a:rPr lang="ru-RU" sz="2000" dirty="0" smtClean="0">
                <a:solidFill>
                  <a:srgbClr val="000000"/>
                </a:solidFill>
                <a:latin typeface="Tahoma" pitchFamily="34" charset="0"/>
                <a:cs typeface="Tahoma" pitchFamily="34" charset="0"/>
              </a:rPr>
              <a:t>задача.</a:t>
            </a:r>
            <a:endParaRPr lang="ru-RU" sz="2000" dirty="0">
              <a:solidFill>
                <a:srgbClr val="000000"/>
              </a:solidFill>
              <a:latin typeface="Tahoma" pitchFamily="34" charset="0"/>
              <a:cs typeface="Tahoma" pitchFamily="34" charset="0"/>
            </a:endParaRPr>
          </a:p>
        </p:txBody>
      </p:sp>
      <p:sp>
        <p:nvSpPr>
          <p:cNvPr id="11" name="Номер слайда 6"/>
          <p:cNvSpPr>
            <a:spLocks noGrp="1"/>
          </p:cNvSpPr>
          <p:nvPr>
            <p:ph type="sldNum" sz="quarter" idx="12"/>
          </p:nvPr>
        </p:nvSpPr>
        <p:spPr>
          <a:xfrm>
            <a:off x="9072033" y="6492876"/>
            <a:ext cx="2844800" cy="365125"/>
          </a:xfrm>
        </p:spPr>
        <p:txBody>
          <a:bodyPr/>
          <a:lstStyle/>
          <a:p>
            <a:pPr>
              <a:defRPr/>
            </a:pPr>
            <a:fld id="{4814D358-411A-4DAB-BE53-4E61A54B1B0E}" type="slidenum">
              <a:rPr lang="ru-RU" sz="1800" b="1">
                <a:latin typeface="Tahoma" pitchFamily="34" charset="0"/>
                <a:ea typeface="Tahoma" pitchFamily="34" charset="0"/>
                <a:cs typeface="Tahoma" pitchFamily="34" charset="0"/>
              </a:rPr>
              <a:pPr>
                <a:defRPr/>
              </a:pPr>
              <a:t>18</a:t>
            </a:fld>
            <a:endParaRPr lang="ru-RU" sz="1800" b="1" dirty="0">
              <a:latin typeface="Tahoma" pitchFamily="34" charset="0"/>
              <a:ea typeface="Tahoma" pitchFamily="34" charset="0"/>
              <a:cs typeface="Tahoma" pitchFamily="34" charset="0"/>
            </a:endParaRPr>
          </a:p>
        </p:txBody>
      </p:sp>
      <p:sp>
        <p:nvSpPr>
          <p:cNvPr id="33799" name="TextBox 11"/>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
          <p:cNvSpPr>
            <a:spLocks noChangeArrowheads="1"/>
          </p:cNvSpPr>
          <p:nvPr/>
        </p:nvSpPr>
        <p:spPr bwMode="auto">
          <a:xfrm>
            <a:off x="1538352" y="5185421"/>
            <a:ext cx="8610600" cy="707117"/>
          </a:xfrm>
          <a:prstGeom prst="rect">
            <a:avLst/>
          </a:prstGeom>
          <a:solidFill>
            <a:srgbClr val="FFFFE1"/>
          </a:solidFill>
          <a:ln w="25400" algn="ctr">
            <a:solidFill>
              <a:srgbClr val="000080"/>
            </a:solidFill>
            <a:miter lim="800000"/>
            <a:headEnd/>
            <a:tailEnd/>
          </a:ln>
        </p:spPr>
        <p:txBody>
          <a:bodyPr wrap="square">
            <a:spAutoFit/>
          </a:bodyPr>
          <a:lstStyle/>
          <a:p>
            <a:pPr marL="342900" indent="-342900" algn="ctr" eaLnBrk="0" hangingPunct="0">
              <a:lnSpc>
                <a:spcPct val="85000"/>
              </a:lnSpc>
              <a:spcBef>
                <a:spcPct val="0"/>
              </a:spcBef>
              <a:buFontTx/>
              <a:buNone/>
            </a:pPr>
            <a:r>
              <a:rPr lang="ru-RU" sz="2400" b="1" dirty="0">
                <a:solidFill>
                  <a:srgbClr val="A50021"/>
                </a:solidFill>
                <a:latin typeface="Arial" charset="0"/>
                <a:cs typeface="Arial" charset="0"/>
              </a:rPr>
              <a:t>Трудовая функция (ТФ) – </a:t>
            </a:r>
          </a:p>
          <a:p>
            <a:pPr marL="342900" indent="-342900" algn="ctr" eaLnBrk="0" hangingPunct="0">
              <a:lnSpc>
                <a:spcPct val="85000"/>
              </a:lnSpc>
              <a:spcBef>
                <a:spcPct val="0"/>
              </a:spcBef>
              <a:buFontTx/>
              <a:buNone/>
            </a:pPr>
            <a:r>
              <a:rPr lang="ru-RU" sz="2300" b="1" dirty="0">
                <a:solidFill>
                  <a:srgbClr val="002060"/>
                </a:solidFill>
                <a:latin typeface="Arial" charset="0"/>
                <a:cs typeface="Arial" charset="0"/>
              </a:rPr>
              <a:t>система трудовых действий в рамках ОТФ</a:t>
            </a:r>
          </a:p>
        </p:txBody>
      </p:sp>
      <p:sp>
        <p:nvSpPr>
          <p:cNvPr id="49" name="Прямоугольник 48"/>
          <p:cNvSpPr/>
          <p:nvPr/>
        </p:nvSpPr>
        <p:spPr>
          <a:xfrm>
            <a:off x="1366902" y="836737"/>
            <a:ext cx="8915400" cy="1022396"/>
          </a:xfrm>
          <a:prstGeom prst="rect">
            <a:avLst/>
          </a:prstGeom>
          <a:gradFill flip="none" rotWithShape="1">
            <a:gsLst>
              <a:gs pos="20000">
                <a:srgbClr val="B8F7FE"/>
              </a:gs>
              <a:gs pos="56000">
                <a:srgbClr val="FFFF66">
                  <a:alpha val="63000"/>
                </a:srgbClr>
              </a:gs>
              <a:gs pos="75000">
                <a:srgbClr val="BEF60A">
                  <a:alpha val="49000"/>
                </a:srgbClr>
              </a:gs>
            </a:gsLst>
            <a:lin ang="0" scaled="1"/>
            <a:tileRect/>
          </a:gradFill>
          <a:ln w="25400" algn="ctr">
            <a:solidFill>
              <a:srgbClr val="000080"/>
            </a:solidFill>
            <a:miter lim="800000"/>
            <a:headEnd/>
            <a:tailEnd/>
          </a:ln>
        </p:spPr>
        <p:txBody>
          <a:bodyPr wrap="square">
            <a:spAutoFit/>
          </a:bodyPr>
          <a:lstStyle/>
          <a:p>
            <a:pPr algn="ctr">
              <a:lnSpc>
                <a:spcPct val="85000"/>
              </a:lnSpc>
              <a:spcBef>
                <a:spcPct val="0"/>
              </a:spcBef>
              <a:buFontTx/>
              <a:buNone/>
            </a:pPr>
            <a:r>
              <a:rPr lang="ru-RU" sz="2370" b="1" dirty="0">
                <a:solidFill>
                  <a:srgbClr val="A50021"/>
                </a:solidFill>
                <a:latin typeface="Arial" charset="0"/>
                <a:cs typeface="Arial" charset="0"/>
              </a:rPr>
              <a:t>Вид профессиональной деятельности (ВПД) - </a:t>
            </a:r>
            <a:r>
              <a:rPr lang="ru-RU" sz="2370" b="1" dirty="0">
                <a:solidFill>
                  <a:srgbClr val="002060"/>
                </a:solidFill>
                <a:latin typeface="Arial" charset="0"/>
                <a:cs typeface="Arial" charset="0"/>
              </a:rPr>
              <a:t>совокупность обобщенных трудовых функций, имеющих близкий характер, результаты и условия труда</a:t>
            </a:r>
          </a:p>
        </p:txBody>
      </p:sp>
      <p:sp>
        <p:nvSpPr>
          <p:cNvPr id="50" name="Прямоугольник 49"/>
          <p:cNvSpPr/>
          <p:nvPr/>
        </p:nvSpPr>
        <p:spPr>
          <a:xfrm>
            <a:off x="1385952" y="2862007"/>
            <a:ext cx="8782050" cy="1308820"/>
          </a:xfrm>
          <a:prstGeom prst="rect">
            <a:avLst/>
          </a:prstGeom>
          <a:solidFill>
            <a:srgbClr val="FFFFE1"/>
          </a:solidFill>
          <a:ln w="25400" algn="ctr">
            <a:solidFill>
              <a:srgbClr val="000080"/>
            </a:solidFill>
            <a:miter lim="800000"/>
            <a:headEnd/>
            <a:tailEnd/>
          </a:ln>
        </p:spPr>
        <p:txBody>
          <a:bodyPr wrap="square">
            <a:spAutoFit/>
          </a:bodyPr>
          <a:lstStyle/>
          <a:p>
            <a:pPr marL="342900" indent="-342900" algn="ctr" eaLnBrk="0" hangingPunct="0">
              <a:lnSpc>
                <a:spcPct val="85000"/>
              </a:lnSpc>
              <a:spcBef>
                <a:spcPct val="0"/>
              </a:spcBef>
              <a:buFontTx/>
              <a:buNone/>
            </a:pPr>
            <a:r>
              <a:rPr lang="ru-RU" sz="2400" b="1" dirty="0">
                <a:solidFill>
                  <a:srgbClr val="A50021"/>
                </a:solidFill>
                <a:latin typeface="Arial" charset="0"/>
                <a:cs typeface="Arial" charset="0"/>
              </a:rPr>
              <a:t>Обобщенная трудовая функция (ОТФ) – </a:t>
            </a:r>
          </a:p>
          <a:p>
            <a:pPr marL="342900" indent="-342900" algn="ctr" eaLnBrk="0" hangingPunct="0">
              <a:lnSpc>
                <a:spcPct val="85000"/>
              </a:lnSpc>
              <a:spcBef>
                <a:spcPct val="0"/>
              </a:spcBef>
              <a:buFontTx/>
              <a:buNone/>
            </a:pPr>
            <a:r>
              <a:rPr lang="ru-RU" sz="2300" b="1" dirty="0">
                <a:solidFill>
                  <a:srgbClr val="002060"/>
                </a:solidFill>
                <a:latin typeface="Arial" charset="0"/>
                <a:cs typeface="Arial" charset="0"/>
              </a:rPr>
              <a:t>совокупность связанных между собой трудовых функций, сложившаяся в результате разделения труда в конкретном производственном или (бизнес-) процессе</a:t>
            </a:r>
            <a:endParaRPr lang="ru-RU" sz="2300" b="1" dirty="0">
              <a:solidFill>
                <a:srgbClr val="A50021"/>
              </a:solidFill>
              <a:latin typeface="Arial" charset="0"/>
              <a:cs typeface="Arial" charset="0"/>
            </a:endParaRPr>
          </a:p>
        </p:txBody>
      </p:sp>
      <p:sp>
        <p:nvSpPr>
          <p:cNvPr id="51" name="Rectangle 2"/>
          <p:cNvSpPr>
            <a:spLocks noChangeArrowheads="1"/>
          </p:cNvSpPr>
          <p:nvPr/>
        </p:nvSpPr>
        <p:spPr bwMode="auto">
          <a:xfrm>
            <a:off x="403412" y="-44556"/>
            <a:ext cx="11107270" cy="105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80000"/>
              </a:lnSpc>
              <a:spcBef>
                <a:spcPct val="0"/>
              </a:spcBef>
              <a:buFontTx/>
              <a:buNone/>
            </a:pPr>
            <a:endParaRPr lang="ru-RU" sz="1200" b="1" dirty="0" smtClean="0">
              <a:latin typeface="Arial" charset="0"/>
              <a:cs typeface="Arial" charset="0"/>
            </a:endParaRPr>
          </a:p>
          <a:p>
            <a:pPr algn="ctr">
              <a:lnSpc>
                <a:spcPct val="80000"/>
              </a:lnSpc>
              <a:spcBef>
                <a:spcPct val="0"/>
              </a:spcBef>
              <a:buFontTx/>
              <a:buNone/>
            </a:pPr>
            <a:r>
              <a:rPr lang="ru-RU" sz="1200" b="1" dirty="0" smtClean="0">
                <a:latin typeface="Arial" charset="0"/>
                <a:cs typeface="Arial" charset="0"/>
              </a:rPr>
              <a:t>Методические рекомендации по </a:t>
            </a:r>
            <a:r>
              <a:rPr lang="ru-RU" sz="1200" b="1" dirty="0">
                <a:latin typeface="Arial" charset="0"/>
                <a:cs typeface="Arial" charset="0"/>
              </a:rPr>
              <a:t>разработке </a:t>
            </a:r>
            <a:r>
              <a:rPr lang="ru-RU" sz="1200" b="1" dirty="0" smtClean="0">
                <a:latin typeface="Arial" charset="0"/>
                <a:cs typeface="Arial" charset="0"/>
              </a:rPr>
              <a:t>профессионального стандарта</a:t>
            </a:r>
            <a:r>
              <a:rPr lang="ru-RU" sz="1200" b="1" dirty="0" smtClean="0">
                <a:latin typeface="Tahoma" pitchFamily="34" charset="0"/>
              </a:rPr>
              <a:t>:</a:t>
            </a:r>
          </a:p>
          <a:p>
            <a:pPr algn="ctr">
              <a:defRPr/>
            </a:pPr>
            <a:r>
              <a:rPr lang="ru-RU" sz="1200" b="1" dirty="0" smtClean="0">
                <a:latin typeface="Tahoma" pitchFamily="34" charset="0"/>
              </a:rPr>
              <a:t>обобщенная трудовая функция – </a:t>
            </a:r>
          </a:p>
          <a:p>
            <a:pPr algn="ctr">
              <a:defRPr/>
            </a:pPr>
            <a:r>
              <a:rPr lang="ru-RU" sz="1200" b="1" dirty="0" smtClean="0">
                <a:latin typeface="Tahoma" pitchFamily="34" charset="0"/>
              </a:rPr>
              <a:t>это «модель» (типовое описание) профессии, должности, раскрывающая ключевой (основной) набор трудовых функций.</a:t>
            </a:r>
          </a:p>
          <a:p>
            <a:pPr algn="ctr" eaLnBrk="0" hangingPunct="0">
              <a:lnSpc>
                <a:spcPct val="80000"/>
              </a:lnSpc>
              <a:spcBef>
                <a:spcPct val="0"/>
              </a:spcBef>
              <a:buFontTx/>
              <a:buNone/>
            </a:pPr>
            <a:r>
              <a:rPr lang="ru-RU" sz="2400" b="1" dirty="0" err="1" smtClean="0">
                <a:solidFill>
                  <a:schemeClr val="bg1"/>
                </a:solidFill>
                <a:latin typeface="Arial" charset="0"/>
                <a:cs typeface="Arial" charset="0"/>
              </a:rPr>
              <a:t>ессионального</a:t>
            </a:r>
            <a:r>
              <a:rPr lang="ru-RU" sz="2400" b="1" dirty="0" smtClean="0">
                <a:solidFill>
                  <a:schemeClr val="bg1"/>
                </a:solidFill>
                <a:latin typeface="Arial" charset="0"/>
                <a:cs typeface="Arial" charset="0"/>
              </a:rPr>
              <a:t> </a:t>
            </a:r>
            <a:r>
              <a:rPr lang="ru-RU" sz="2400" b="1" dirty="0">
                <a:solidFill>
                  <a:schemeClr val="bg1"/>
                </a:solidFill>
                <a:latin typeface="Arial" charset="0"/>
                <a:cs typeface="Arial" charset="0"/>
              </a:rPr>
              <a:t>стандарта*</a:t>
            </a:r>
          </a:p>
        </p:txBody>
      </p:sp>
      <p:sp>
        <p:nvSpPr>
          <p:cNvPr id="52" name="Прямоугольник 51"/>
          <p:cNvSpPr/>
          <p:nvPr/>
        </p:nvSpPr>
        <p:spPr bwMode="auto">
          <a:xfrm>
            <a:off x="1385952" y="2227582"/>
            <a:ext cx="291465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3" name="Прямоугольник 52"/>
          <p:cNvSpPr/>
          <p:nvPr/>
        </p:nvSpPr>
        <p:spPr bwMode="auto">
          <a:xfrm>
            <a:off x="4319652" y="2227582"/>
            <a:ext cx="31242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4" name="Прямоугольник 53"/>
          <p:cNvSpPr/>
          <p:nvPr/>
        </p:nvSpPr>
        <p:spPr bwMode="auto">
          <a:xfrm>
            <a:off x="7443852" y="2227582"/>
            <a:ext cx="272415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ОТФ</a:t>
            </a:r>
          </a:p>
        </p:txBody>
      </p:sp>
      <p:sp>
        <p:nvSpPr>
          <p:cNvPr id="55" name="Прямоугольник 54"/>
          <p:cNvSpPr/>
          <p:nvPr/>
        </p:nvSpPr>
        <p:spPr bwMode="auto">
          <a:xfrm>
            <a:off x="15193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6" name="Прямоугольник 55"/>
          <p:cNvSpPr/>
          <p:nvPr/>
        </p:nvSpPr>
        <p:spPr bwMode="auto">
          <a:xfrm>
            <a:off x="24337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7" name="Прямоугольник 56"/>
          <p:cNvSpPr/>
          <p:nvPr/>
        </p:nvSpPr>
        <p:spPr bwMode="auto">
          <a:xfrm>
            <a:off x="3348102" y="4551682"/>
            <a:ext cx="914400" cy="628650"/>
          </a:xfrm>
          <a:prstGeom prst="rect">
            <a:avLst/>
          </a:prstGeom>
          <a:solidFill>
            <a:srgbClr val="B8F7FE">
              <a:alpha val="33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8" name="Прямоугольник 57"/>
          <p:cNvSpPr/>
          <p:nvPr/>
        </p:nvSpPr>
        <p:spPr bwMode="auto">
          <a:xfrm>
            <a:off x="4281552" y="4551682"/>
            <a:ext cx="9144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59" name="Прямоугольник 58"/>
          <p:cNvSpPr/>
          <p:nvPr/>
        </p:nvSpPr>
        <p:spPr bwMode="auto">
          <a:xfrm>
            <a:off x="5195952" y="4551682"/>
            <a:ext cx="9144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0" name="Прямоугольник 59"/>
          <p:cNvSpPr/>
          <p:nvPr/>
        </p:nvSpPr>
        <p:spPr bwMode="auto">
          <a:xfrm>
            <a:off x="6110352" y="4551682"/>
            <a:ext cx="1104900" cy="628650"/>
          </a:xfrm>
          <a:prstGeom prst="rect">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1" name="Прямоугольник 60"/>
          <p:cNvSpPr/>
          <p:nvPr/>
        </p:nvSpPr>
        <p:spPr bwMode="auto">
          <a:xfrm>
            <a:off x="7234302" y="4551682"/>
            <a:ext cx="10668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2" name="Прямоугольник 61"/>
          <p:cNvSpPr/>
          <p:nvPr/>
        </p:nvSpPr>
        <p:spPr bwMode="auto">
          <a:xfrm>
            <a:off x="8282052" y="4551682"/>
            <a:ext cx="9144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3" name="Прямоугольник 62"/>
          <p:cNvSpPr/>
          <p:nvPr/>
        </p:nvSpPr>
        <p:spPr bwMode="auto">
          <a:xfrm>
            <a:off x="9196452" y="4551682"/>
            <a:ext cx="914400" cy="628650"/>
          </a:xfrm>
          <a:prstGeom prst="rect">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r>
              <a:rPr lang="ru-RU" sz="3200" b="1" dirty="0">
                <a:solidFill>
                  <a:srgbClr val="A50021"/>
                </a:solidFill>
                <a:latin typeface="Arial" charset="0"/>
                <a:cs typeface="Arial" charset="0"/>
              </a:rPr>
              <a:t>ТФ</a:t>
            </a:r>
          </a:p>
        </p:txBody>
      </p:sp>
      <p:sp>
        <p:nvSpPr>
          <p:cNvPr id="64" name="Стрелка вниз 63"/>
          <p:cNvSpPr/>
          <p:nvPr/>
        </p:nvSpPr>
        <p:spPr bwMode="auto">
          <a:xfrm>
            <a:off x="2605152" y="186563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5" name="Стрелка вниз 64"/>
          <p:cNvSpPr/>
          <p:nvPr/>
        </p:nvSpPr>
        <p:spPr bwMode="auto">
          <a:xfrm>
            <a:off x="5596002" y="186563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66" name="Стрелка вниз 65"/>
          <p:cNvSpPr/>
          <p:nvPr/>
        </p:nvSpPr>
        <p:spPr bwMode="auto">
          <a:xfrm>
            <a:off x="8529702" y="186563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67" name="Стрелка вниз 66"/>
          <p:cNvSpPr/>
          <p:nvPr/>
        </p:nvSpPr>
        <p:spPr bwMode="auto">
          <a:xfrm>
            <a:off x="17669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8" name="Стрелка вниз 67"/>
          <p:cNvSpPr/>
          <p:nvPr/>
        </p:nvSpPr>
        <p:spPr bwMode="auto">
          <a:xfrm>
            <a:off x="26813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69" name="Стрелка вниз 68"/>
          <p:cNvSpPr/>
          <p:nvPr/>
        </p:nvSpPr>
        <p:spPr bwMode="auto">
          <a:xfrm>
            <a:off x="3595752" y="4170682"/>
            <a:ext cx="484632" cy="342900"/>
          </a:xfrm>
          <a:prstGeom prst="downArrow">
            <a:avLst/>
          </a:prstGeom>
          <a:solidFill>
            <a:srgbClr val="B8F7FE">
              <a:alpha val="52000"/>
            </a:srgbClr>
          </a:solid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ru-RU">
              <a:solidFill>
                <a:srgbClr val="000000"/>
              </a:solidFill>
            </a:endParaRPr>
          </a:p>
        </p:txBody>
      </p:sp>
      <p:sp>
        <p:nvSpPr>
          <p:cNvPr id="70" name="Стрелка вниз 69"/>
          <p:cNvSpPr/>
          <p:nvPr/>
        </p:nvSpPr>
        <p:spPr bwMode="auto">
          <a:xfrm>
            <a:off x="447205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1" name="Стрелка вниз 70"/>
          <p:cNvSpPr/>
          <p:nvPr/>
        </p:nvSpPr>
        <p:spPr bwMode="auto">
          <a:xfrm>
            <a:off x="540550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2" name="Стрелка вниз 71"/>
          <p:cNvSpPr/>
          <p:nvPr/>
        </p:nvSpPr>
        <p:spPr bwMode="auto">
          <a:xfrm>
            <a:off x="6453252" y="4170682"/>
            <a:ext cx="484632" cy="342900"/>
          </a:xfrm>
          <a:prstGeom prst="downArrow">
            <a:avLst/>
          </a:prstGeom>
          <a:solidFill>
            <a:srgbClr val="FFFF66">
              <a:alpha val="47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3" name="Стрелка вниз 72"/>
          <p:cNvSpPr/>
          <p:nvPr/>
        </p:nvSpPr>
        <p:spPr bwMode="auto">
          <a:xfrm>
            <a:off x="753910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4" name="Стрелка вниз 73"/>
          <p:cNvSpPr/>
          <p:nvPr/>
        </p:nvSpPr>
        <p:spPr bwMode="auto">
          <a:xfrm>
            <a:off x="854875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5" name="Стрелка вниз 74"/>
          <p:cNvSpPr/>
          <p:nvPr/>
        </p:nvSpPr>
        <p:spPr bwMode="auto">
          <a:xfrm>
            <a:off x="9406002" y="4170682"/>
            <a:ext cx="484632" cy="342900"/>
          </a:xfrm>
          <a:prstGeom prst="downArrow">
            <a:avLst/>
          </a:prstGeom>
          <a:solidFill>
            <a:srgbClr val="BEF60A">
              <a:alpha val="49000"/>
            </a:srgbClr>
          </a:solidFill>
          <a:ln w="25400" algn="ctr">
            <a:solidFill>
              <a:srgbClr val="000080"/>
            </a:solidFill>
            <a:miter lim="800000"/>
            <a:headEnd/>
            <a:tailEnd/>
          </a:ln>
        </p:spPr>
        <p:txBody>
          <a:bodyPr wrap="square" anchor="ctr" anchorCtr="0">
            <a:noAutofit/>
          </a:bodyPr>
          <a:lstStyle/>
          <a:p>
            <a:pPr marL="342900" indent="-342900" algn="ctr" eaLnBrk="0" hangingPunct="0">
              <a:lnSpc>
                <a:spcPct val="85000"/>
              </a:lnSpc>
              <a:spcBef>
                <a:spcPct val="0"/>
              </a:spcBef>
              <a:buFontTx/>
              <a:buNone/>
            </a:pPr>
            <a:endParaRPr lang="ru-RU" sz="3200" b="1">
              <a:solidFill>
                <a:srgbClr val="A50021"/>
              </a:solidFill>
              <a:latin typeface="Arial" charset="0"/>
              <a:cs typeface="Arial" charset="0"/>
            </a:endParaRPr>
          </a:p>
        </p:txBody>
      </p:sp>
      <p:sp>
        <p:nvSpPr>
          <p:cNvPr id="76" name="Прямоугольник 75"/>
          <p:cNvSpPr/>
          <p:nvPr/>
        </p:nvSpPr>
        <p:spPr>
          <a:xfrm>
            <a:off x="1324835" y="6037582"/>
            <a:ext cx="9014617" cy="410882"/>
          </a:xfrm>
          <a:prstGeom prst="rect">
            <a:avLst/>
          </a:prstGeom>
          <a:solidFill>
            <a:srgbClr val="003399"/>
          </a:solidFill>
        </p:spPr>
        <p:txBody>
          <a:bodyPr wrap="square">
            <a:spAutoFit/>
          </a:bodyPr>
          <a:lstStyle/>
          <a:p>
            <a:pPr>
              <a:buFontTx/>
              <a:buNone/>
            </a:pPr>
            <a:r>
              <a:rPr lang="ru-RU" sz="2300" b="1" dirty="0">
                <a:solidFill>
                  <a:srgbClr val="FFFF66"/>
                </a:solidFill>
                <a:latin typeface="Arial" charset="0"/>
                <a:cs typeface="Arial" charset="0"/>
              </a:rPr>
              <a:t>*</a:t>
            </a:r>
            <a:r>
              <a:rPr lang="ru-RU" sz="2300" b="1" dirty="0">
                <a:solidFill>
                  <a:schemeClr val="bg1"/>
                </a:solidFill>
                <a:latin typeface="Arial" charset="0"/>
                <a:cs typeface="Arial" charset="0"/>
              </a:rPr>
              <a:t> </a:t>
            </a:r>
            <a:r>
              <a:rPr lang="ru-RU" sz="2000" b="1" dirty="0">
                <a:solidFill>
                  <a:schemeClr val="bg1"/>
                </a:solidFill>
                <a:latin typeface="Arial" charset="0"/>
                <a:cs typeface="Arial" charset="0"/>
              </a:rPr>
              <a:t>приказ Минтруда России от 29 апреля 2013 г. № 170н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a:solidFill>
                  <a:schemeClr val="accent2">
                    <a:lumMod val="75000"/>
                  </a:schemeClr>
                </a:solidFill>
              </a:rPr>
              <a:t>Указ Президента РФ от 07.05.2012 N 597 </a:t>
            </a:r>
            <a:r>
              <a:rPr lang="ru-RU" sz="3600" b="1" dirty="0" smtClean="0">
                <a:solidFill>
                  <a:schemeClr val="accent2">
                    <a:lumMod val="75000"/>
                  </a:schemeClr>
                </a:solidFill>
              </a:rPr>
              <a:t/>
            </a:r>
            <a:br>
              <a:rPr lang="ru-RU" sz="3600" b="1" dirty="0" smtClean="0">
                <a:solidFill>
                  <a:schemeClr val="accent2">
                    <a:lumMod val="75000"/>
                  </a:schemeClr>
                </a:solidFill>
              </a:rPr>
            </a:br>
            <a:r>
              <a:rPr lang="ru-RU" sz="3600" b="1" dirty="0" smtClean="0">
                <a:solidFill>
                  <a:schemeClr val="accent2">
                    <a:lumMod val="75000"/>
                  </a:schemeClr>
                </a:solidFill>
              </a:rPr>
              <a:t>«</a:t>
            </a:r>
            <a:r>
              <a:rPr lang="ru-RU" sz="3600" b="1" dirty="0">
                <a:solidFill>
                  <a:schemeClr val="accent2">
                    <a:lumMod val="75000"/>
                  </a:schemeClr>
                </a:solidFill>
              </a:rPr>
              <a:t>О мероприятиях по реализации государственной социальной политики»</a:t>
            </a:r>
          </a:p>
        </p:txBody>
      </p:sp>
      <p:sp>
        <p:nvSpPr>
          <p:cNvPr id="3" name="Объект 2"/>
          <p:cNvSpPr>
            <a:spLocks noGrp="1"/>
          </p:cNvSpPr>
          <p:nvPr>
            <p:ph idx="1"/>
          </p:nvPr>
        </p:nvSpPr>
        <p:spPr>
          <a:xfrm>
            <a:off x="386367" y="1845733"/>
            <a:ext cx="11694016" cy="4426277"/>
          </a:xfrm>
        </p:spPr>
        <p:txBody>
          <a:bodyPr>
            <a:normAutofit fontScale="92500" lnSpcReduction="10000"/>
          </a:bodyPr>
          <a:lstStyle/>
          <a:p>
            <a:pPr marL="201168" lvl="1" indent="0" algn="just">
              <a:buNone/>
            </a:pPr>
            <a:r>
              <a:rPr lang="ru-RU" sz="3400" dirty="0" smtClean="0">
                <a:solidFill>
                  <a:schemeClr val="tx1"/>
                </a:solidFill>
              </a:rPr>
              <a:t>С 2012 года появился новый вектор развития профессиональных квалификаций в соответствие с Указом Президента РФ  от 7 мая 2012 года N597.</a:t>
            </a:r>
          </a:p>
          <a:p>
            <a:pPr algn="just"/>
            <a:r>
              <a:rPr lang="ru-RU" sz="3600" dirty="0" smtClean="0">
                <a:solidFill>
                  <a:schemeClr val="tx1"/>
                </a:solidFill>
              </a:rPr>
              <a:t>Поставлена задача создания Национальной системы профессиональных квалификаций.</a:t>
            </a:r>
          </a:p>
          <a:p>
            <a:pPr algn="just"/>
            <a:r>
              <a:rPr lang="ru-RU" sz="3600" dirty="0" smtClean="0">
                <a:solidFill>
                  <a:schemeClr val="dk1"/>
                </a:solidFill>
              </a:rPr>
              <a:t>В соответствии с Федеральным законом от 03 декабря 2012 года №236-ФЗ «О внесении изменений в Трудовой кодекс Российской Федерации …» в нормативно-правовые акты Российской Федерации введено понятие «профессиональный стандарт».</a:t>
            </a:r>
            <a:endParaRPr lang="ru-RU" dirty="0"/>
          </a:p>
        </p:txBody>
      </p:sp>
    </p:spTree>
    <p:extLst>
      <p:ext uri="{BB962C8B-B14F-4D97-AF65-F5344CB8AC3E}">
        <p14:creationId xmlns:p14="http://schemas.microsoft.com/office/powerpoint/2010/main" val="139412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4294967295"/>
          </p:nvPr>
        </p:nvPicPr>
        <p:blipFill>
          <a:blip r:embed="rId2" cstate="print"/>
          <a:srcRect l="29509" t="17432" r="29088" b="5923"/>
          <a:stretch>
            <a:fillRect/>
          </a:stretch>
        </p:blipFill>
        <p:spPr>
          <a:xfrm>
            <a:off x="4415368" y="260350"/>
            <a:ext cx="7584017" cy="5905500"/>
          </a:xfrm>
        </p:spPr>
      </p:pic>
      <p:sp>
        <p:nvSpPr>
          <p:cNvPr id="35842" name="Заголовок 1"/>
          <p:cNvSpPr>
            <a:spLocks noGrp="1"/>
          </p:cNvSpPr>
          <p:nvPr>
            <p:ph type="title" idx="4294967295"/>
          </p:nvPr>
        </p:nvSpPr>
        <p:spPr>
          <a:xfrm rot="19070984">
            <a:off x="-1538818" y="893764"/>
            <a:ext cx="7776635" cy="2994025"/>
          </a:xfrm>
        </p:spPr>
        <p:txBody>
          <a:bodyPr/>
          <a:lstStyle/>
          <a:p>
            <a:pPr eaLnBrk="1" hangingPunct="1"/>
            <a:r>
              <a:rPr lang="ru-RU" sz="2400" b="1">
                <a:solidFill>
                  <a:srgbClr val="376092"/>
                </a:solidFill>
                <a:latin typeface="Tahoma" pitchFamily="34" charset="0"/>
                <a:cs typeface="Tahoma" pitchFamily="34" charset="0"/>
              </a:rPr>
              <a:t>СТРУКТУРА</a:t>
            </a:r>
            <a:r>
              <a:rPr lang="en-US" sz="2400" b="1">
                <a:solidFill>
                  <a:srgbClr val="376092"/>
                </a:solidFill>
                <a:latin typeface="Tahoma" pitchFamily="34" charset="0"/>
                <a:cs typeface="Tahoma" pitchFamily="34" charset="0"/>
              </a:rPr>
              <a:t> </a:t>
            </a:r>
            <a:r>
              <a:rPr lang="ru-RU" sz="2400" b="1">
                <a:solidFill>
                  <a:srgbClr val="376092"/>
                </a:solidFill>
                <a:latin typeface="Tahoma" pitchFamily="34" charset="0"/>
                <a:cs typeface="Tahoma" pitchFamily="34" charset="0"/>
              </a:rPr>
              <a:t>ПРОФЕССИОНАЛЬНОГО</a:t>
            </a:r>
            <a:br>
              <a:rPr lang="ru-RU" sz="2400" b="1">
                <a:solidFill>
                  <a:srgbClr val="376092"/>
                </a:solidFill>
                <a:latin typeface="Tahoma" pitchFamily="34" charset="0"/>
                <a:cs typeface="Tahoma" pitchFamily="34" charset="0"/>
              </a:rPr>
            </a:br>
            <a:r>
              <a:rPr lang="ru-RU" sz="2400" b="1">
                <a:solidFill>
                  <a:srgbClr val="376092"/>
                </a:solidFill>
                <a:latin typeface="Tahoma" pitchFamily="34" charset="0"/>
                <a:cs typeface="Tahoma" pitchFamily="34" charset="0"/>
              </a:rPr>
              <a:t>СТАНДАРТА</a:t>
            </a:r>
          </a:p>
        </p:txBody>
      </p:sp>
      <p:sp>
        <p:nvSpPr>
          <p:cNvPr id="4" name="Номер слайда 6"/>
          <p:cNvSpPr>
            <a:spLocks noGrp="1"/>
          </p:cNvSpPr>
          <p:nvPr>
            <p:ph type="sldNum" sz="quarter" idx="12"/>
          </p:nvPr>
        </p:nvSpPr>
        <p:spPr>
          <a:xfrm>
            <a:off x="9072033" y="6492876"/>
            <a:ext cx="2844800" cy="365125"/>
          </a:xfrm>
        </p:spPr>
        <p:txBody>
          <a:bodyPr/>
          <a:lstStyle/>
          <a:p>
            <a:pPr>
              <a:defRPr/>
            </a:pPr>
            <a:fld id="{F62B9A90-72C9-411A-9667-7FD5CC4740F0}" type="slidenum">
              <a:rPr lang="ru-RU" sz="1800" b="1">
                <a:latin typeface="Tahoma" pitchFamily="34" charset="0"/>
                <a:ea typeface="Tahoma" pitchFamily="34" charset="0"/>
                <a:cs typeface="Tahoma" pitchFamily="34" charset="0"/>
              </a:rPr>
              <a:pPr>
                <a:defRPr/>
              </a:pPr>
              <a:t>20</a:t>
            </a:fld>
            <a:endParaRPr lang="ru-RU" sz="1800" b="1" dirty="0">
              <a:latin typeface="Tahoma" pitchFamily="34" charset="0"/>
              <a:ea typeface="Tahoma" pitchFamily="34" charset="0"/>
              <a:cs typeface="Tahoma" pitchFamily="34" charset="0"/>
            </a:endParaRPr>
          </a:p>
        </p:txBody>
      </p:sp>
      <p:sp>
        <p:nvSpPr>
          <p:cNvPr id="35844" name="TextBox 4"/>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l="21059" t="23010" r="19037" b="36777"/>
          <a:stretch>
            <a:fillRect/>
          </a:stretch>
        </p:blipFill>
        <p:spPr bwMode="auto">
          <a:xfrm>
            <a:off x="334434" y="692150"/>
            <a:ext cx="11341100" cy="4281488"/>
          </a:xfrm>
          <a:prstGeom prst="rect">
            <a:avLst/>
          </a:prstGeom>
          <a:noFill/>
          <a:ln w="9525">
            <a:noFill/>
            <a:miter lim="800000"/>
            <a:headEnd/>
            <a:tailEnd/>
          </a:ln>
        </p:spPr>
      </p:pic>
      <p:sp>
        <p:nvSpPr>
          <p:cNvPr id="36866" name="Заголовок 1"/>
          <p:cNvSpPr txBox="1">
            <a:spLocks/>
          </p:cNvSpPr>
          <p:nvPr/>
        </p:nvSpPr>
        <p:spPr bwMode="auto">
          <a:xfrm rot="-2529016">
            <a:off x="-1009651" y="115888"/>
            <a:ext cx="4991101"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823A3C78-9028-4D7A-AF87-AC747297A693}" type="slidenum">
              <a:rPr lang="ru-RU" sz="1800" b="1">
                <a:latin typeface="Tahoma" pitchFamily="34" charset="0"/>
                <a:ea typeface="Tahoma" pitchFamily="34" charset="0"/>
                <a:cs typeface="Tahoma" pitchFamily="34" charset="0"/>
              </a:rPr>
              <a:pPr>
                <a:defRPr/>
              </a:pPr>
              <a:t>21</a:t>
            </a:fld>
            <a:endParaRPr lang="ru-RU" sz="1800" b="1" dirty="0">
              <a:latin typeface="Tahoma" pitchFamily="34" charset="0"/>
              <a:ea typeface="Tahoma" pitchFamily="34" charset="0"/>
              <a:cs typeface="Tahoma" pitchFamily="34" charset="0"/>
            </a:endParaRPr>
          </a:p>
        </p:txBody>
      </p:sp>
      <p:sp>
        <p:nvSpPr>
          <p:cNvPr id="36868"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3" name="Прямоугольник 2"/>
          <p:cNvSpPr/>
          <p:nvPr/>
        </p:nvSpPr>
        <p:spPr>
          <a:xfrm>
            <a:off x="527051" y="5157789"/>
            <a:ext cx="11040533" cy="935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err="1">
                <a:solidFill>
                  <a:schemeClr val="tx1"/>
                </a:solidFill>
                <a:latin typeface="Tahoma" pitchFamily="34" charset="0"/>
              </a:rPr>
              <a:t>Справочно</a:t>
            </a:r>
            <a:r>
              <a:rPr lang="ru-RU" sz="1600" b="1" dirty="0">
                <a:solidFill>
                  <a:schemeClr val="tx1"/>
                </a:solidFill>
                <a:latin typeface="Tahoma" pitchFamily="34" charset="0"/>
              </a:rPr>
              <a:t>:</a:t>
            </a:r>
          </a:p>
          <a:p>
            <a:pPr algn="ctr">
              <a:defRPr/>
            </a:pPr>
            <a:r>
              <a:rPr lang="ru-RU" sz="1600" b="1" dirty="0">
                <a:solidFill>
                  <a:schemeClr val="tx1"/>
                </a:solidFill>
                <a:latin typeface="Tahoma" pitchFamily="34" charset="0"/>
              </a:rPr>
              <a:t>обобщенная трудовая функция – это «модель» (типовое описание) профессии, должности, раскрывающая ключевой (основной) набор трудовых функций</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l="31808" t="18108" r="32886" b="7918"/>
          <a:stretch>
            <a:fillRect/>
          </a:stretch>
        </p:blipFill>
        <p:spPr bwMode="auto">
          <a:xfrm>
            <a:off x="2351618" y="26988"/>
            <a:ext cx="7344833" cy="6165850"/>
          </a:xfrm>
          <a:prstGeom prst="rect">
            <a:avLst/>
          </a:prstGeom>
          <a:noFill/>
          <a:ln w="9525">
            <a:noFill/>
            <a:miter lim="800000"/>
            <a:headEnd/>
            <a:tailEnd/>
          </a:ln>
        </p:spPr>
      </p:pic>
      <p:sp>
        <p:nvSpPr>
          <p:cNvPr id="37890" name="Заголовок 1"/>
          <p:cNvSpPr txBox="1">
            <a:spLocks/>
          </p:cNvSpPr>
          <p:nvPr/>
        </p:nvSpPr>
        <p:spPr bwMode="auto">
          <a:xfrm rot="-2529016">
            <a:off x="-1058333" y="355600"/>
            <a:ext cx="4991100" cy="1331913"/>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89AD5102-3261-4730-A067-1A49EDB65B52}" type="slidenum">
              <a:rPr lang="ru-RU" sz="1800" b="1">
                <a:latin typeface="Tahoma" pitchFamily="34" charset="0"/>
                <a:ea typeface="Tahoma" pitchFamily="34" charset="0"/>
                <a:cs typeface="Tahoma" pitchFamily="34" charset="0"/>
              </a:rPr>
              <a:pPr>
                <a:defRPr/>
              </a:pPr>
              <a:t>22</a:t>
            </a:fld>
            <a:endParaRPr lang="ru-RU" sz="1800" b="1" dirty="0">
              <a:latin typeface="Tahoma" pitchFamily="34" charset="0"/>
              <a:ea typeface="Tahoma" pitchFamily="34" charset="0"/>
              <a:cs typeface="Tahoma" pitchFamily="34" charset="0"/>
            </a:endParaRPr>
          </a:p>
        </p:txBody>
      </p:sp>
      <p:sp>
        <p:nvSpPr>
          <p:cNvPr id="37892"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l="25529" t="21709" r="25356" b="9962"/>
          <a:stretch>
            <a:fillRect/>
          </a:stretch>
        </p:blipFill>
        <p:spPr bwMode="auto">
          <a:xfrm>
            <a:off x="2256367" y="139700"/>
            <a:ext cx="7554384" cy="6169025"/>
          </a:xfrm>
          <a:prstGeom prst="rect">
            <a:avLst/>
          </a:prstGeom>
          <a:noFill/>
          <a:ln w="9525">
            <a:noFill/>
            <a:miter lim="800000"/>
            <a:headEnd/>
            <a:tailEnd/>
          </a:ln>
        </p:spPr>
      </p:pic>
      <p:sp>
        <p:nvSpPr>
          <p:cNvPr id="38914" name="Заголовок 1"/>
          <p:cNvSpPr txBox="1">
            <a:spLocks/>
          </p:cNvSpPr>
          <p:nvPr/>
        </p:nvSpPr>
        <p:spPr bwMode="auto">
          <a:xfrm rot="-2529016">
            <a:off x="-963084" y="357188"/>
            <a:ext cx="4991101"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9072033" y="6492876"/>
            <a:ext cx="2844800" cy="365125"/>
          </a:xfrm>
        </p:spPr>
        <p:txBody>
          <a:bodyPr/>
          <a:lstStyle/>
          <a:p>
            <a:pPr>
              <a:defRPr/>
            </a:pPr>
            <a:fld id="{EE891F6E-D8B4-42E5-8A5B-52B52B3DB787}" type="slidenum">
              <a:rPr lang="ru-RU" sz="1800" b="1">
                <a:latin typeface="Tahoma" pitchFamily="34" charset="0"/>
                <a:ea typeface="Tahoma" pitchFamily="34" charset="0"/>
                <a:cs typeface="Tahoma" pitchFamily="34" charset="0"/>
              </a:rPr>
              <a:pPr>
                <a:defRPr/>
              </a:pPr>
              <a:t>23</a:t>
            </a:fld>
            <a:endParaRPr lang="ru-RU" sz="1800" b="1" dirty="0">
              <a:latin typeface="Tahoma" pitchFamily="34" charset="0"/>
              <a:ea typeface="Tahoma" pitchFamily="34" charset="0"/>
              <a:cs typeface="Tahoma" pitchFamily="34" charset="0"/>
            </a:endParaRPr>
          </a:p>
        </p:txBody>
      </p:sp>
      <p:sp>
        <p:nvSpPr>
          <p:cNvPr id="38916" name="TextBox 5"/>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ademy-prof.ru/img/news/20170131_blinov2017_a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47" y="527538"/>
            <a:ext cx="11347938" cy="597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5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30"/>
            <a:ext cx="12050973" cy="631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4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3" y="95534"/>
            <a:ext cx="11259404" cy="634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97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177421"/>
            <a:ext cx="11778018" cy="626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7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177420"/>
            <a:ext cx="11368586" cy="626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082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 y="132497"/>
            <a:ext cx="1116386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5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9"/>
            <a:ext cx="12192000" cy="1125537"/>
          </a:xfrm>
          <a:noFill/>
          <a:ln>
            <a:noFill/>
          </a:ln>
          <a:effectLst/>
        </p:spPr>
        <p:style>
          <a:lnRef idx="3">
            <a:schemeClr val="lt1"/>
          </a:lnRef>
          <a:fillRef idx="1">
            <a:schemeClr val="accent6"/>
          </a:fillRef>
          <a:effectRef idx="1">
            <a:schemeClr val="accent6"/>
          </a:effectRef>
          <a:fontRef idx="minor">
            <a:schemeClr val="lt1"/>
          </a:fontRef>
        </p:style>
        <p:txBody>
          <a:bodyPr>
            <a:noAutofit/>
          </a:bodyPr>
          <a:lstStyle/>
          <a:p>
            <a:pPr algn="ctr">
              <a:defRPr/>
            </a:pPr>
            <a:r>
              <a:rPr lang="ru-RU" sz="2400" b="1" dirty="0">
                <a:solidFill>
                  <a:srgbClr val="376092"/>
                </a:solidFill>
                <a:latin typeface="Tahoma" pitchFamily="34" charset="0"/>
                <a:cs typeface="Tahoma" pitchFamily="34" charset="0"/>
              </a:rPr>
              <a:t>НЕОБХОДИМОСТЬ СОВЕРШЕНСТВОВАНИЯ НОРМАТИВНОЙ БАЗЫ</a:t>
            </a:r>
            <a:r>
              <a:rPr lang="en-US" sz="2400" b="1" dirty="0">
                <a:solidFill>
                  <a:srgbClr val="376092"/>
                </a:solidFill>
                <a:latin typeface="Tahoma" pitchFamily="34" charset="0"/>
                <a:cs typeface="Tahoma" pitchFamily="34" charset="0"/>
              </a:rPr>
              <a:t> </a:t>
            </a:r>
            <a:r>
              <a:rPr lang="ru-RU" sz="2400" b="1" dirty="0">
                <a:solidFill>
                  <a:srgbClr val="376092"/>
                </a:solidFill>
                <a:latin typeface="Tahoma" pitchFamily="34" charset="0"/>
                <a:cs typeface="Tahoma" pitchFamily="34" charset="0"/>
              </a:rPr>
              <a:t>СОЦИАЛЬНО – ТРУДОВЫХ ОТНОШЕНИЙ В РОССИИ</a:t>
            </a:r>
          </a:p>
        </p:txBody>
      </p:sp>
      <p:sp>
        <p:nvSpPr>
          <p:cNvPr id="17410" name="TextBox 3"/>
          <p:cNvSpPr txBox="1">
            <a:spLocks noChangeArrowheads="1"/>
          </p:cNvSpPr>
          <p:nvPr/>
        </p:nvSpPr>
        <p:spPr bwMode="auto">
          <a:xfrm>
            <a:off x="334434" y="2088683"/>
            <a:ext cx="11523133" cy="3773341"/>
          </a:xfrm>
          <a:prstGeom prst="rect">
            <a:avLst/>
          </a:prstGeom>
          <a:noFill/>
          <a:ln w="9525">
            <a:noFill/>
            <a:miter lim="800000"/>
            <a:headEnd/>
            <a:tailEnd/>
          </a:ln>
        </p:spPr>
        <p:txBody>
          <a:bodyPr>
            <a:spAutoFit/>
          </a:bodyPr>
          <a:lstStyle/>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квалификационных характеристик</a:t>
            </a:r>
            <a:r>
              <a:rPr lang="ru-RU" sz="1600" dirty="0">
                <a:latin typeface="Tahoma" pitchFamily="34" charset="0"/>
                <a:cs typeface="Tahoma" pitchFamily="34" charset="0"/>
              </a:rPr>
              <a:t> видов профессиональной деятельности, реализуемых в экономике страны</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Создание объективной основы для формирования программ профессионального образования/обучения/подготовки</a:t>
            </a:r>
            <a:r>
              <a:rPr lang="ru-RU" sz="1600" dirty="0">
                <a:latin typeface="Tahoma" pitchFamily="34" charset="0"/>
                <a:cs typeface="Tahoma" pitchFamily="34" charset="0"/>
              </a:rPr>
              <a:t>, обратной связи между требованиями работодателей и качеством подготовки специалистов; для оценки профессиональных квалификаций вне зависимости от путей их получения</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перечня должностей/ профессий ,</a:t>
            </a:r>
            <a:r>
              <a:rPr lang="ru-RU" sz="1600" dirty="0">
                <a:latin typeface="Tahoma" pitchFamily="34" charset="0"/>
                <a:cs typeface="Tahoma" pitchFamily="34" charset="0"/>
              </a:rPr>
              <a:t> представленных в экономике страны, установление их соответствий с конкретными видами профессиональной деятельности</a:t>
            </a:r>
          </a:p>
          <a:p>
            <a:pPr marL="285750" indent="-285750" algn="just">
              <a:lnSpc>
                <a:spcPct val="120000"/>
              </a:lnSpc>
              <a:buFont typeface="Arial" charset="0"/>
              <a:buChar char="•"/>
            </a:pPr>
            <a:r>
              <a:rPr lang="ru-RU" sz="1600" b="1" dirty="0">
                <a:latin typeface="Tahoma" pitchFamily="34" charset="0"/>
                <a:cs typeface="Tahoma" pitchFamily="34" charset="0"/>
              </a:rPr>
              <a:t>В перспективе планируется замена ЕТКС и ЕКС профессиональными стандартами </a:t>
            </a:r>
            <a:r>
              <a:rPr lang="ru-RU" sz="1600" dirty="0">
                <a:latin typeface="Tahoma" pitchFamily="34" charset="0"/>
                <a:cs typeface="Tahoma" pitchFamily="34" charset="0"/>
              </a:rPr>
              <a:t>и отдельными отраслевыми требованиями к квалификации работников, утверждаемыми законодательными и иными нормативными правовыми актами, которые имеются уже и в настоящее время (например, в сфере транспорта и др.). Но такая замена, по мнению Минтруда России, будет происходит в течение достаточно длительного периода. </a:t>
            </a:r>
          </a:p>
          <a:p>
            <a:pPr marL="285750" indent="-285750"/>
            <a:endParaRPr lang="ru-RU" dirty="0">
              <a:latin typeface="Tahoma" pitchFamily="34" charset="0"/>
              <a:cs typeface="Tahoma" pitchFamily="34" charset="0"/>
            </a:endParaRPr>
          </a:p>
        </p:txBody>
      </p:sp>
      <p:sp>
        <p:nvSpPr>
          <p:cNvPr id="7" name="Номер слайда 6"/>
          <p:cNvSpPr>
            <a:spLocks noGrp="1"/>
          </p:cNvSpPr>
          <p:nvPr>
            <p:ph type="sldNum" sz="quarter" idx="12"/>
          </p:nvPr>
        </p:nvSpPr>
        <p:spPr>
          <a:xfrm>
            <a:off x="9072033" y="6492876"/>
            <a:ext cx="2844800" cy="365125"/>
          </a:xfrm>
        </p:spPr>
        <p:txBody>
          <a:bodyPr/>
          <a:lstStyle/>
          <a:p>
            <a:pPr>
              <a:defRPr/>
            </a:pPr>
            <a:fld id="{D760F322-30A6-4DB0-BBA9-921D6662E0AC}" type="slidenum">
              <a:rPr lang="ru-RU" sz="1800" b="1">
                <a:latin typeface="Tahoma" pitchFamily="34" charset="0"/>
                <a:ea typeface="Tahoma" pitchFamily="34" charset="0"/>
                <a:cs typeface="Tahoma" pitchFamily="34" charset="0"/>
              </a:rPr>
              <a:pPr>
                <a:defRPr/>
              </a:pPr>
              <a:t>3</a:t>
            </a:fld>
            <a:endParaRPr lang="ru-RU" sz="1800" b="1" dirty="0">
              <a:latin typeface="Tahoma" pitchFamily="34" charset="0"/>
              <a:ea typeface="Tahoma" pitchFamily="34" charset="0"/>
              <a:cs typeface="Tahoma" pitchFamily="34" charset="0"/>
            </a:endParaRPr>
          </a:p>
        </p:txBody>
      </p:sp>
      <p:sp>
        <p:nvSpPr>
          <p:cNvPr id="17412" name="TextBox 7"/>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1" y="173440"/>
            <a:ext cx="1136858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00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6" y="259307"/>
            <a:ext cx="11109279" cy="617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09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05017" y="807309"/>
            <a:ext cx="10420864" cy="37729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ysClr val="windowText" lastClr="000000"/>
                </a:solidFill>
                <a:effectLst/>
                <a:uLnTx/>
                <a:uFillTx/>
              </a:rPr>
              <a:t>Основные (базовые) этапы внедрения профессиональных стандартов в организациях </a:t>
            </a:r>
            <a:endParaRPr kumimoji="0" lang="ru-RU" sz="2800" b="1"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7" name="Picture 3"/>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8" name="Picture 4"/>
          <p:cNvPicPr>
            <a:picLocks noChangeAspect="1" noChangeArrowheads="1"/>
          </p:cNvPicPr>
          <p:nvPr/>
        </p:nvPicPr>
        <p:blipFill>
          <a:blip r:embed="rId2"/>
          <a:srcRect/>
          <a:stretch>
            <a:fillRect/>
          </a:stretch>
        </p:blipFill>
        <p:spPr bwMode="auto">
          <a:xfrm>
            <a:off x="378941" y="576263"/>
            <a:ext cx="11458832" cy="5705475"/>
          </a:xfrm>
          <a:prstGeom prst="rect">
            <a:avLst/>
          </a:prstGeom>
          <a:noFill/>
          <a:ln w="9525">
            <a:noFill/>
            <a:miter lim="800000"/>
            <a:headEnd/>
            <a:tailEnd/>
          </a:ln>
        </p:spPr>
      </p:pic>
      <p:pic>
        <p:nvPicPr>
          <p:cNvPr id="31749" name="Picture 5"/>
          <p:cNvPicPr>
            <a:picLocks noChangeAspect="1" noChangeArrowheads="1"/>
          </p:cNvPicPr>
          <p:nvPr/>
        </p:nvPicPr>
        <p:blipFill>
          <a:blip r:embed="rId2"/>
          <a:srcRect/>
          <a:stretch>
            <a:fillRect/>
          </a:stretch>
        </p:blipFill>
        <p:spPr bwMode="auto">
          <a:xfrm>
            <a:off x="1243913" y="1861752"/>
            <a:ext cx="10223157" cy="4312895"/>
          </a:xfrm>
          <a:prstGeom prst="rect">
            <a:avLst/>
          </a:prstGeom>
          <a:noFill/>
          <a:ln w="9525">
            <a:noFill/>
            <a:miter lim="800000"/>
            <a:headEnd/>
            <a:tailEnd/>
          </a:ln>
        </p:spPr>
      </p:pic>
      <p:sp>
        <p:nvSpPr>
          <p:cNvPr id="9" name="Заголовок 8"/>
          <p:cNvSpPr>
            <a:spLocks noGrp="1"/>
          </p:cNvSpPr>
          <p:nvPr>
            <p:ph type="title"/>
          </p:nvPr>
        </p:nvSpPr>
        <p:spPr>
          <a:xfrm>
            <a:off x="866620" y="321276"/>
            <a:ext cx="10058400" cy="1129481"/>
          </a:xfrm>
        </p:spPr>
        <p:txBody>
          <a:bodyPr>
            <a:normAutofit fontScale="90000"/>
          </a:bodyPr>
          <a:lstStyle/>
          <a:p>
            <a:r>
              <a:rPr lang="ru-RU" b="1" dirty="0" smtClean="0">
                <a:solidFill>
                  <a:schemeClr val="accent2">
                    <a:lumMod val="75000"/>
                  </a:schemeClr>
                </a:solidFill>
              </a:rPr>
              <a:t>Этап №1. Формирование рабочей группы.</a:t>
            </a:r>
            <a:endParaRPr lang="ru-RU" b="1" dirty="0">
              <a:solidFill>
                <a:schemeClr val="tx1"/>
              </a:solidFill>
            </a:endParaRPr>
          </a:p>
        </p:txBody>
      </p:sp>
      <p:sp>
        <p:nvSpPr>
          <p:cNvPr id="10" name="Прямоугольник 9"/>
          <p:cNvSpPr/>
          <p:nvPr/>
        </p:nvSpPr>
        <p:spPr>
          <a:xfrm>
            <a:off x="856736" y="1510769"/>
            <a:ext cx="10470292" cy="4247317"/>
          </a:xfrm>
          <a:prstGeom prst="rect">
            <a:avLst/>
          </a:prstGeom>
        </p:spPr>
        <p:txBody>
          <a:bodyPr wrap="square">
            <a:spAutoFit/>
          </a:bodyPr>
          <a:lstStyle/>
          <a:p>
            <a:pPr algn="just"/>
            <a:r>
              <a:rPr lang="ru-RU" b="1" dirty="0" smtClean="0"/>
              <a:t>1.  Провести совещание по обсуждению профессиональных стандартов с привлечением всего административно-управленческого персонала организации и руководителей структурных подразделений. </a:t>
            </a:r>
          </a:p>
          <a:p>
            <a:pPr algn="just"/>
            <a:r>
              <a:rPr lang="ru-RU" b="1" dirty="0" smtClean="0"/>
              <a:t>2. </a:t>
            </a:r>
            <a:r>
              <a:rPr lang="ru" b="1" dirty="0" smtClean="0">
                <a:solidFill>
                  <a:srgbClr val="000000"/>
                </a:solidFill>
              </a:rPr>
              <a:t>Издать приказа руководителя предприятия о создании рабочей группы по внедрению профстандартов.</a:t>
            </a:r>
            <a:endParaRPr lang="ru-RU" b="1" dirty="0" smtClean="0"/>
          </a:p>
          <a:p>
            <a:r>
              <a:rPr lang="ru-RU" b="1" dirty="0" smtClean="0"/>
              <a:t>Рекомендованный состав:</a:t>
            </a:r>
          </a:p>
          <a:p>
            <a:r>
              <a:rPr lang="ru-RU" b="1" dirty="0" smtClean="0"/>
              <a:t>• Руководитель рабочей группы;</a:t>
            </a:r>
          </a:p>
          <a:p>
            <a:r>
              <a:rPr lang="ru-RU" b="1" dirty="0" smtClean="0"/>
              <a:t>• Представители профсоюзной организации;</a:t>
            </a:r>
          </a:p>
          <a:p>
            <a:r>
              <a:rPr lang="ru-RU" b="1" dirty="0" smtClean="0"/>
              <a:t>• Юрист;</a:t>
            </a:r>
          </a:p>
          <a:p>
            <a:r>
              <a:rPr lang="ru-RU" b="1" dirty="0" smtClean="0"/>
              <a:t>• Специалист (</a:t>
            </a:r>
            <a:r>
              <a:rPr lang="ru-RU" b="1" dirty="0" err="1" smtClean="0"/>
              <a:t>ы</a:t>
            </a:r>
            <a:r>
              <a:rPr lang="ru-RU" b="1" dirty="0" smtClean="0"/>
              <a:t>) службы управления персоналом, ответственный (</a:t>
            </a:r>
            <a:r>
              <a:rPr lang="ru-RU" b="1" dirty="0" err="1" smtClean="0"/>
              <a:t>ые</a:t>
            </a:r>
            <a:r>
              <a:rPr lang="ru-RU" b="1" dirty="0" smtClean="0"/>
              <a:t>) за подбор, обучение, разработку должностных инструкций;</a:t>
            </a:r>
          </a:p>
          <a:p>
            <a:r>
              <a:rPr lang="ru-RU" b="1" dirty="0" smtClean="0"/>
              <a:t>• Специалист, ответственный за разработку штатного расписания;</a:t>
            </a:r>
          </a:p>
          <a:p>
            <a:r>
              <a:rPr lang="ru-RU" b="1" dirty="0" smtClean="0"/>
              <a:t>• Руководители структурных подразделений, для работников которых будут внедряться</a:t>
            </a:r>
          </a:p>
          <a:p>
            <a:r>
              <a:rPr lang="ru-RU" b="1" dirty="0" smtClean="0"/>
              <a:t>профессиональные стандарты;</a:t>
            </a:r>
          </a:p>
          <a:p>
            <a:pPr algn="just"/>
            <a:r>
              <a:rPr lang="ru-RU" b="1" dirty="0" smtClean="0"/>
              <a:t>• Другие сотрудники с учетом специфики организации.</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7" name="Picture 3"/>
          <p:cNvPicPr>
            <a:picLocks noChangeAspect="1" noChangeArrowheads="1"/>
          </p:cNvPicPr>
          <p:nvPr/>
        </p:nvPicPr>
        <p:blipFill>
          <a:blip r:embed="rId2"/>
          <a:srcRect/>
          <a:stretch>
            <a:fillRect/>
          </a:stretch>
        </p:blipFill>
        <p:spPr bwMode="auto">
          <a:xfrm>
            <a:off x="33338" y="576263"/>
            <a:ext cx="12125325" cy="5705475"/>
          </a:xfrm>
          <a:prstGeom prst="rect">
            <a:avLst/>
          </a:prstGeom>
          <a:noFill/>
          <a:ln w="9525">
            <a:noFill/>
            <a:miter lim="800000"/>
            <a:headEnd/>
            <a:tailEnd/>
          </a:ln>
        </p:spPr>
      </p:pic>
      <p:pic>
        <p:nvPicPr>
          <p:cNvPr id="31748" name="Picture 4"/>
          <p:cNvPicPr>
            <a:picLocks noChangeAspect="1" noChangeArrowheads="1"/>
          </p:cNvPicPr>
          <p:nvPr/>
        </p:nvPicPr>
        <p:blipFill>
          <a:blip r:embed="rId2"/>
          <a:srcRect/>
          <a:stretch>
            <a:fillRect/>
          </a:stretch>
        </p:blipFill>
        <p:spPr bwMode="auto">
          <a:xfrm>
            <a:off x="214184" y="114944"/>
            <a:ext cx="11458832" cy="5705475"/>
          </a:xfrm>
          <a:prstGeom prst="rect">
            <a:avLst/>
          </a:prstGeom>
          <a:noFill/>
          <a:ln w="9525">
            <a:noFill/>
            <a:miter lim="800000"/>
            <a:headEnd/>
            <a:tailEnd/>
          </a:ln>
        </p:spPr>
      </p:pic>
      <p:pic>
        <p:nvPicPr>
          <p:cNvPr id="31749" name="Picture 5"/>
          <p:cNvPicPr>
            <a:picLocks noChangeAspect="1" noChangeArrowheads="1"/>
          </p:cNvPicPr>
          <p:nvPr/>
        </p:nvPicPr>
        <p:blipFill>
          <a:blip r:embed="rId2"/>
          <a:srcRect/>
          <a:stretch>
            <a:fillRect/>
          </a:stretch>
        </p:blipFill>
        <p:spPr bwMode="auto">
          <a:xfrm>
            <a:off x="1243913" y="1861752"/>
            <a:ext cx="10223157" cy="4312895"/>
          </a:xfrm>
          <a:prstGeom prst="rect">
            <a:avLst/>
          </a:prstGeom>
          <a:noFill/>
          <a:ln w="9525">
            <a:noFill/>
            <a:miter lim="800000"/>
            <a:headEnd/>
            <a:tailEnd/>
          </a:ln>
        </p:spPr>
      </p:pic>
      <p:sp>
        <p:nvSpPr>
          <p:cNvPr id="9" name="Заголовок 8"/>
          <p:cNvSpPr>
            <a:spLocks noGrp="1"/>
          </p:cNvSpPr>
          <p:nvPr>
            <p:ph type="title"/>
          </p:nvPr>
        </p:nvSpPr>
        <p:spPr>
          <a:xfrm>
            <a:off x="866620" y="329514"/>
            <a:ext cx="10058400" cy="692876"/>
          </a:xfrm>
        </p:spPr>
        <p:txBody>
          <a:bodyPr>
            <a:normAutofit fontScale="90000"/>
          </a:bodyPr>
          <a:lstStyle/>
          <a:p>
            <a:r>
              <a:rPr lang="ru-RU" b="1" dirty="0" smtClean="0">
                <a:solidFill>
                  <a:schemeClr val="accent2">
                    <a:lumMod val="75000"/>
                  </a:schemeClr>
                </a:solidFill>
              </a:rPr>
              <a:t>Этап №1. Формирование рабочей группы.</a:t>
            </a:r>
            <a:endParaRPr lang="ru-RU" b="1" dirty="0">
              <a:solidFill>
                <a:schemeClr val="tx1"/>
              </a:solidFill>
            </a:endParaRPr>
          </a:p>
        </p:txBody>
      </p:sp>
      <p:sp>
        <p:nvSpPr>
          <p:cNvPr id="10" name="Прямоугольник 9"/>
          <p:cNvSpPr/>
          <p:nvPr/>
        </p:nvSpPr>
        <p:spPr>
          <a:xfrm>
            <a:off x="716693" y="942358"/>
            <a:ext cx="10470292" cy="1477328"/>
          </a:xfrm>
          <a:prstGeom prst="rect">
            <a:avLst/>
          </a:prstGeom>
        </p:spPr>
        <p:txBody>
          <a:bodyPr wrap="square">
            <a:spAutoFit/>
          </a:bodyPr>
          <a:lstStyle/>
          <a:p>
            <a:pPr marL="342900" indent="-342900" algn="just">
              <a:buAutoNum type="arabicPeriod" startAt="3"/>
            </a:pPr>
            <a:r>
              <a:rPr lang="ru-RU" b="1" dirty="0" smtClean="0"/>
              <a:t>Утвердить план работы по внедрению профессиональных стандартов.</a:t>
            </a:r>
          </a:p>
          <a:p>
            <a:pPr marL="342900" indent="-342900" algn="just"/>
            <a:endParaRPr lang="ru-RU" b="1" dirty="0" smtClean="0"/>
          </a:p>
          <a:p>
            <a:pPr marL="342900" indent="-342900" algn="just"/>
            <a:endParaRPr lang="ru-RU" b="1" dirty="0" smtClean="0"/>
          </a:p>
          <a:p>
            <a:pPr marL="342900" indent="-342900" algn="just"/>
            <a:r>
              <a:rPr lang="ru-RU" b="1" dirty="0" smtClean="0"/>
              <a:t> </a:t>
            </a:r>
          </a:p>
          <a:p>
            <a:pPr algn="just"/>
            <a:endParaRPr lang="ru-RU" b="1" dirty="0" smtClean="0"/>
          </a:p>
        </p:txBody>
      </p:sp>
      <p:graphicFrame>
        <p:nvGraphicFramePr>
          <p:cNvPr id="8" name="Таблица 7"/>
          <p:cNvGraphicFramePr>
            <a:graphicFrameLocks noGrp="1"/>
          </p:cNvGraphicFramePr>
          <p:nvPr/>
        </p:nvGraphicFramePr>
        <p:xfrm>
          <a:off x="502510" y="1312790"/>
          <a:ext cx="11104604" cy="5029200"/>
        </p:xfrm>
        <a:graphic>
          <a:graphicData uri="http://schemas.openxmlformats.org/drawingml/2006/table">
            <a:tbl>
              <a:tblPr firstRow="1" bandRow="1">
                <a:tableStyleId>{5C22544A-7EE6-4342-B048-85BDC9FD1C3A}</a:tableStyleId>
              </a:tblPr>
              <a:tblGrid>
                <a:gridCol w="733166"/>
                <a:gridCol w="10371438"/>
              </a:tblGrid>
              <a:tr h="370840">
                <a:tc>
                  <a:txBody>
                    <a:bodyPr/>
                    <a:lstStyle/>
                    <a:p>
                      <a:pPr algn="ctr"/>
                      <a:r>
                        <a:rPr lang="ru-RU" b="1" dirty="0" smtClean="0"/>
                        <a:t>Этап </a:t>
                      </a:r>
                      <a:endParaRPr lang="ru-RU" b="1" dirty="0"/>
                    </a:p>
                  </a:txBody>
                  <a:tcPr/>
                </a:tc>
                <a:tc>
                  <a:txBody>
                    <a:bodyPr/>
                    <a:lstStyle/>
                    <a:p>
                      <a:pPr algn="ctr"/>
                      <a:r>
                        <a:rPr lang="ru-RU" b="1" dirty="0" smtClean="0"/>
                        <a:t>Наименование</a:t>
                      </a:r>
                      <a:r>
                        <a:rPr lang="ru-RU" b="1" baseline="0" dirty="0" smtClean="0"/>
                        <a:t> вида работ:</a:t>
                      </a:r>
                      <a:endParaRPr lang="ru-RU" b="1" dirty="0"/>
                    </a:p>
                  </a:txBody>
                  <a:tcPr/>
                </a:tc>
              </a:tr>
              <a:tr h="370840">
                <a:tc>
                  <a:txBody>
                    <a:bodyPr/>
                    <a:lstStyle/>
                    <a:p>
                      <a:pPr algn="ctr"/>
                      <a:r>
                        <a:rPr lang="ru-RU" sz="1700" b="1" dirty="0" smtClean="0"/>
                        <a:t>№2</a:t>
                      </a:r>
                      <a:endParaRPr lang="ru-RU" sz="1700" b="1" dirty="0"/>
                    </a:p>
                  </a:txBody>
                  <a:tcPr/>
                </a:tc>
                <a:tc>
                  <a:txBody>
                    <a:bodyPr/>
                    <a:lstStyle/>
                    <a:p>
                      <a:r>
                        <a:rPr lang="ru-RU" sz="1700" b="1" kern="1200" dirty="0" smtClean="0">
                          <a:solidFill>
                            <a:schemeClr val="dk1"/>
                          </a:solidFill>
                          <a:latin typeface="+mn-lt"/>
                          <a:ea typeface="+mn-ea"/>
                          <a:cs typeface="+mn-cs"/>
                        </a:rPr>
                        <a:t>Составить примерный перечень принятых профессиональных стандартов, которые могут применяться в организации.</a:t>
                      </a:r>
                      <a:endParaRPr lang="ru-RU" sz="1700" b="1" dirty="0"/>
                    </a:p>
                  </a:txBody>
                  <a:tcPr/>
                </a:tc>
              </a:tr>
              <a:tr h="370840">
                <a:tc rowSpan="3">
                  <a:txBody>
                    <a:bodyPr/>
                    <a:lstStyle/>
                    <a:p>
                      <a:pPr algn="ctr"/>
                      <a:endParaRPr lang="ru-RU" sz="1700" b="1" dirty="0"/>
                    </a:p>
                    <a:p>
                      <a:pPr algn="ctr"/>
                      <a:endParaRPr lang="ru-RU" sz="1700" b="1" dirty="0" smtClean="0"/>
                    </a:p>
                    <a:p>
                      <a:pPr algn="ctr"/>
                      <a:endParaRPr lang="ru-RU" sz="1700" b="1" dirty="0" smtClean="0"/>
                    </a:p>
                    <a:p>
                      <a:pPr algn="ctr"/>
                      <a:endParaRPr lang="ru-RU" sz="1700" b="1" dirty="0" smtClean="0"/>
                    </a:p>
                    <a:p>
                      <a:pPr algn="ctr"/>
                      <a:r>
                        <a:rPr lang="ru-RU" sz="1700" b="1" dirty="0" smtClean="0"/>
                        <a:t>№3</a:t>
                      </a:r>
                      <a:endParaRPr lang="ru-RU" sz="1700" b="1" dirty="0"/>
                    </a:p>
                  </a:txBody>
                  <a:tcPr/>
                </a:tc>
                <a:tc>
                  <a:txBody>
                    <a:bodyPr/>
                    <a:lstStyle/>
                    <a:p>
                      <a:r>
                        <a:rPr lang="ru-RU" sz="1700" b="1" kern="1200" dirty="0" smtClean="0">
                          <a:solidFill>
                            <a:schemeClr val="dk1"/>
                          </a:solidFill>
                          <a:latin typeface="+mn-lt"/>
                          <a:ea typeface="+mn-ea"/>
                          <a:cs typeface="+mn-cs"/>
                        </a:rPr>
                        <a:t>Проверить должностные инструкции, трудовые договоры, положения по структурным подразделениям на соответствие вида трудовой деятельности, трудовых функций описанию границ вида деятельности, описанных в профессиональных стандартах;</a:t>
                      </a:r>
                      <a:endParaRPr lang="ru-RU" sz="1700" b="1" dirty="0"/>
                    </a:p>
                  </a:txBody>
                  <a:tcPr/>
                </a:tc>
              </a:tr>
              <a:tr h="370840">
                <a:tc vMerge="1">
                  <a:txBody>
                    <a:bodyPr/>
                    <a:lstStyle/>
                    <a:p>
                      <a:pPr algn="ctr"/>
                      <a:endParaRPr lang="ru-RU" sz="1700" b="1" dirty="0"/>
                    </a:p>
                  </a:txBody>
                  <a:tcPr/>
                </a:tc>
                <a:tc>
                  <a:txBody>
                    <a:bodyPr/>
                    <a:lstStyle/>
                    <a:p>
                      <a:r>
                        <a:rPr lang="ru-RU" sz="1700" b="1" kern="1200" dirty="0" smtClean="0">
                          <a:solidFill>
                            <a:schemeClr val="dk1"/>
                          </a:solidFill>
                          <a:latin typeface="+mn-lt"/>
                          <a:ea typeface="+mn-ea"/>
                          <a:cs typeface="+mn-cs"/>
                        </a:rPr>
                        <a:t>Проверить соответствие наименования должностей, профессии, применяемых в организации требованиям профессиональных стандартов; </a:t>
                      </a:r>
                      <a:endParaRPr lang="ru-RU" sz="1700" b="1" dirty="0"/>
                    </a:p>
                  </a:txBody>
                  <a:tcPr/>
                </a:tc>
              </a:tr>
              <a:tr h="370840">
                <a:tc vMerge="1">
                  <a:txBody>
                    <a:bodyPr/>
                    <a:lstStyle/>
                    <a:p>
                      <a:pPr algn="ctr"/>
                      <a:endParaRPr lang="ru-RU" sz="1700" b="1" dirty="0"/>
                    </a:p>
                  </a:txBody>
                  <a:tcPr/>
                </a:tc>
                <a:tc>
                  <a:txBody>
                    <a:bodyPr/>
                    <a:lstStyle/>
                    <a:p>
                      <a:r>
                        <a:rPr lang="ru-RU" sz="1700" b="1" kern="1200" dirty="0" smtClean="0">
                          <a:solidFill>
                            <a:schemeClr val="dk1"/>
                          </a:solidFill>
                          <a:latin typeface="+mn-lt"/>
                          <a:ea typeface="+mn-ea"/>
                          <a:cs typeface="+mn-cs"/>
                        </a:rPr>
                        <a:t>Проверка соответствия уровня образования и опыта работы.</a:t>
                      </a:r>
                      <a:endParaRPr lang="ru-RU" sz="1700" b="1" dirty="0"/>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Подведение итогов выполнения указанного плана, принятие решения по спорным ситуациям, оформление (при необходимости) дополнительного корректировочного плана, в том числе: </a:t>
                      </a:r>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Внесение</a:t>
                      </a:r>
                      <a:r>
                        <a:rPr lang="ru-RU" sz="1700" b="1" kern="1200" baseline="0" dirty="0" smtClean="0">
                          <a:solidFill>
                            <a:schemeClr val="dk1"/>
                          </a:solidFill>
                          <a:latin typeface="+mn-lt"/>
                          <a:ea typeface="+mn-ea"/>
                          <a:cs typeface="+mn-cs"/>
                        </a:rPr>
                        <a:t> изменений в штатное расписание, в локально-нормативные акты организации, возможно о</a:t>
                      </a:r>
                      <a:r>
                        <a:rPr lang="ru-RU" sz="1700" b="1" kern="1200" dirty="0" smtClean="0">
                          <a:solidFill>
                            <a:schemeClr val="dk1"/>
                          </a:solidFill>
                          <a:latin typeface="+mn-lt"/>
                          <a:ea typeface="+mn-ea"/>
                          <a:cs typeface="+mn-cs"/>
                        </a:rPr>
                        <a:t>пределение соответствия уровня заработных плат;</a:t>
                      </a:r>
                      <a:endParaRPr lang="ru-RU" sz="1700" b="1" dirty="0"/>
                    </a:p>
                  </a:txBody>
                  <a:tcPr/>
                </a:tc>
              </a:tr>
              <a:tr h="370840">
                <a:tc>
                  <a:txBody>
                    <a:bodyPr/>
                    <a:lstStyle/>
                    <a:p>
                      <a:pPr algn="ctr"/>
                      <a:r>
                        <a:rPr lang="ru-RU" sz="1700" b="1" dirty="0" smtClean="0"/>
                        <a:t>№4</a:t>
                      </a:r>
                      <a:endParaRPr lang="ru-RU" sz="1700" b="1" dirty="0"/>
                    </a:p>
                  </a:txBody>
                  <a:tcPr/>
                </a:tc>
                <a:tc>
                  <a:txBody>
                    <a:bodyPr/>
                    <a:lstStyle/>
                    <a:p>
                      <a:r>
                        <a:rPr lang="ru-RU" sz="1700" b="1" kern="1200" dirty="0" smtClean="0">
                          <a:solidFill>
                            <a:schemeClr val="dk1"/>
                          </a:solidFill>
                          <a:latin typeface="+mn-lt"/>
                          <a:ea typeface="+mn-ea"/>
                          <a:cs typeface="+mn-cs"/>
                        </a:rPr>
                        <a:t>Корректировка процедуры аттестации работников и оценки соискателя с учетом требований к квалификации прописанных в профессиональных стандартах.</a:t>
                      </a:r>
                      <a:endParaRPr lang="ru-RU" sz="1700" b="1" dirty="0"/>
                    </a:p>
                  </a:txBody>
                  <a:tcPr/>
                </a:tc>
              </a:tr>
              <a:tr h="370840">
                <a:tc>
                  <a:txBody>
                    <a:bodyPr/>
                    <a:lstStyle/>
                    <a:p>
                      <a:pPr algn="ctr"/>
                      <a:r>
                        <a:rPr lang="ru-RU" sz="1700" b="1" dirty="0" smtClean="0"/>
                        <a:t>№5</a:t>
                      </a:r>
                      <a:endParaRPr lang="ru-RU" sz="1700" b="1" dirty="0"/>
                    </a:p>
                  </a:txBody>
                  <a:tcPr/>
                </a:tc>
                <a:tc>
                  <a:txBody>
                    <a:bodyPr/>
                    <a:lstStyle/>
                    <a:p>
                      <a:r>
                        <a:rPr lang="ru-RU" sz="1800" b="1" kern="1200" dirty="0" smtClean="0">
                          <a:solidFill>
                            <a:schemeClr val="dk1"/>
                          </a:solidFill>
                          <a:latin typeface="+mn-lt"/>
                          <a:ea typeface="+mn-ea"/>
                          <a:cs typeface="+mn-cs"/>
                        </a:rPr>
                        <a:t>Организация и координация работы по мониторингу новых профессиональных стандартов.</a:t>
                      </a:r>
                      <a:endParaRPr lang="ru-RU" sz="1700" b="1"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b="1" dirty="0" smtClean="0">
                <a:solidFill>
                  <a:schemeClr val="accent2">
                    <a:lumMod val="75000"/>
                  </a:schemeClr>
                </a:solidFill>
              </a:rPr>
              <a:t>Этап №2. Анализ реестра ПС.</a:t>
            </a:r>
            <a:endParaRPr lang="ru-RU" b="1" dirty="0">
              <a:solidFill>
                <a:schemeClr val="tx1"/>
              </a:solidFill>
            </a:endParaRPr>
          </a:p>
        </p:txBody>
      </p:sp>
      <p:sp>
        <p:nvSpPr>
          <p:cNvPr id="3" name="Объект 2"/>
          <p:cNvSpPr>
            <a:spLocks noGrp="1"/>
          </p:cNvSpPr>
          <p:nvPr>
            <p:ph idx="1"/>
          </p:nvPr>
        </p:nvSpPr>
        <p:spPr/>
        <p:txBody>
          <a:bodyPr>
            <a:normAutofit fontScale="85000" lnSpcReduction="20000"/>
          </a:bodyPr>
          <a:lstStyle/>
          <a:p>
            <a:pPr algn="ctr"/>
            <a:r>
              <a:rPr lang="ru-RU" sz="4000" dirty="0" smtClean="0">
                <a:solidFill>
                  <a:schemeClr val="tx1"/>
                </a:solidFill>
              </a:rPr>
              <a:t>Ознакомиться со всеми действующими профессиональными стандартами</a:t>
            </a:r>
          </a:p>
          <a:p>
            <a:pPr algn="ctr"/>
            <a:r>
              <a:rPr lang="ru-RU" sz="4000" u="sng" dirty="0" smtClean="0"/>
              <a:t>http://profstandart.rosmintrud.ru</a:t>
            </a:r>
          </a:p>
          <a:p>
            <a:pPr algn="ctr"/>
            <a:endParaRPr lang="ru-RU" sz="3200" b="1" dirty="0" smtClean="0">
              <a:solidFill>
                <a:schemeClr val="tx1"/>
              </a:solidFill>
            </a:endParaRPr>
          </a:p>
          <a:p>
            <a:pPr algn="ctr"/>
            <a:r>
              <a:rPr lang="ru-RU" sz="2800" b="1" dirty="0" smtClean="0">
                <a:solidFill>
                  <a:schemeClr val="tx1"/>
                </a:solidFill>
              </a:rPr>
              <a:t> Реестр </a:t>
            </a:r>
            <a:r>
              <a:rPr lang="ru-RU" sz="2800" b="1" dirty="0">
                <a:solidFill>
                  <a:schemeClr val="tx1"/>
                </a:solidFill>
              </a:rPr>
              <a:t>размещается и актуализируется в постоянном режиме на специализированном сайте Минтруда России "Профессиональные стандарты" (</a:t>
            </a:r>
            <a:r>
              <a:rPr lang="ru-RU" sz="2800" b="1" dirty="0">
                <a:solidFill>
                  <a:schemeClr val="tx1"/>
                </a:solidFill>
                <a:hlinkClick r:id="rId2"/>
              </a:rPr>
              <a:t>http://profstandart.rosmintrud.ru</a:t>
            </a:r>
            <a:r>
              <a:rPr lang="ru-RU" sz="2800" b="1" dirty="0" smtClean="0">
                <a:solidFill>
                  <a:schemeClr val="tx1"/>
                </a:solidFill>
              </a:rPr>
              <a:t>).</a:t>
            </a:r>
          </a:p>
          <a:p>
            <a:pPr algn="ctr"/>
            <a:r>
              <a:rPr lang="ru-RU" sz="2800" b="1" dirty="0" smtClean="0">
                <a:solidFill>
                  <a:schemeClr val="tx1"/>
                </a:solidFill>
              </a:rPr>
              <a:t> </a:t>
            </a:r>
            <a:r>
              <a:rPr lang="ru-RU" sz="2800" b="1" u="sng" dirty="0" smtClean="0">
                <a:solidFill>
                  <a:schemeClr val="accent2">
                    <a:lumMod val="75000"/>
                  </a:schemeClr>
                </a:solidFill>
              </a:rPr>
              <a:t>Целью данного этапа является составление списка всех профессиональных стандартов, которые могут относиться к существующим видам профессиональной деятельности в организации.</a:t>
            </a:r>
            <a:endParaRPr lang="ru-RU" sz="2800" b="1" u="sng" dirty="0">
              <a:solidFill>
                <a:schemeClr val="accent2">
                  <a:lumMod val="75000"/>
                </a:schemeClr>
              </a:solidFill>
            </a:endParaRPr>
          </a:p>
          <a:p>
            <a:pPr algn="ctr"/>
            <a:endParaRPr lang="ru-RU" sz="4000" b="1" dirty="0"/>
          </a:p>
        </p:txBody>
      </p:sp>
    </p:spTree>
    <p:extLst>
      <p:ext uri="{BB962C8B-B14F-4D97-AF65-F5344CB8AC3E}">
        <p14:creationId xmlns:p14="http://schemas.microsoft.com/office/powerpoint/2010/main" val="857211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94032" y="2270564"/>
          <a:ext cx="10308282" cy="3299841"/>
        </p:xfrm>
        <a:graphic>
          <a:graphicData uri="http://schemas.openxmlformats.org/drawingml/2006/table">
            <a:tbl>
              <a:tblPr/>
              <a:tblGrid>
                <a:gridCol w="458838"/>
                <a:gridCol w="1504514"/>
                <a:gridCol w="1491048"/>
                <a:gridCol w="1548714"/>
                <a:gridCol w="1334530"/>
                <a:gridCol w="1787610"/>
                <a:gridCol w="2183028"/>
              </a:tblGrid>
              <a:tr h="1708310">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 </a:t>
                      </a:r>
                      <a:r>
                        <a:rPr lang="ru-RU" sz="1600" b="1" i="0" dirty="0" err="1">
                          <a:latin typeface="Times New Roman" pitchFamily="18" charset="0"/>
                          <a:ea typeface="Calibri"/>
                          <a:cs typeface="Times New Roman" pitchFamily="18" charset="0"/>
                        </a:rPr>
                        <a:t>п</a:t>
                      </a:r>
                      <a:r>
                        <a:rPr lang="ru-RU" sz="1600" b="1" i="0" dirty="0">
                          <a:latin typeface="Times New Roman" pitchFamily="18" charset="0"/>
                          <a:ea typeface="Calibri"/>
                          <a:cs typeface="Times New Roman" pitchFamily="18" charset="0"/>
                        </a:rPr>
                        <a:t>/</a:t>
                      </a:r>
                      <a:r>
                        <a:rPr lang="ru-RU" sz="1600" b="1" i="0" dirty="0" err="1">
                          <a:latin typeface="Times New Roman" pitchFamily="18" charset="0"/>
                          <a:ea typeface="Calibri"/>
                          <a:cs typeface="Times New Roman" pitchFamily="18" charset="0"/>
                        </a:rPr>
                        <a:t>п</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smtClean="0">
                          <a:latin typeface="Times New Roman" pitchFamily="18" charset="0"/>
                          <a:ea typeface="Calibri"/>
                          <a:cs typeface="Times New Roman" pitchFamily="18" charset="0"/>
                        </a:rPr>
                        <a:t>Должность</a:t>
                      </a:r>
                    </a:p>
                    <a:p>
                      <a:pPr algn="ctr">
                        <a:lnSpc>
                          <a:spcPct val="106000"/>
                        </a:lnSpc>
                        <a:spcAft>
                          <a:spcPts val="800"/>
                        </a:spcAft>
                      </a:pPr>
                      <a:r>
                        <a:rPr lang="ru-RU" sz="1600" b="1" i="0" dirty="0" smtClean="0">
                          <a:latin typeface="Times New Roman" pitchFamily="18" charset="0"/>
                          <a:ea typeface="Calibri"/>
                          <a:cs typeface="Times New Roman" pitchFamily="18" charset="0"/>
                        </a:rPr>
                        <a:t>(по штатному расписанию)</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Цель </a:t>
                      </a:r>
                      <a:r>
                        <a:rPr lang="ru-RU" sz="1600" b="1" i="0" dirty="0" err="1" smtClean="0">
                          <a:latin typeface="Times New Roman" pitchFamily="18" charset="0"/>
                          <a:ea typeface="Calibri"/>
                          <a:cs typeface="Times New Roman" pitchFamily="18" charset="0"/>
                        </a:rPr>
                        <a:t>профессиона-льной</a:t>
                      </a:r>
                      <a:r>
                        <a:rPr lang="ru-RU" sz="1600" b="1" i="0" dirty="0" smtClean="0">
                          <a:latin typeface="Times New Roman" pitchFamily="18" charset="0"/>
                          <a:ea typeface="Calibri"/>
                          <a:cs typeface="Times New Roman" pitchFamily="18" charset="0"/>
                        </a:rPr>
                        <a:t> деятельности</a:t>
                      </a:r>
                    </a:p>
                    <a:p>
                      <a:pPr algn="ctr">
                        <a:lnSpc>
                          <a:spcPct val="106000"/>
                        </a:lnSpc>
                        <a:spcAft>
                          <a:spcPts val="800"/>
                        </a:spcAft>
                      </a:pPr>
                      <a:r>
                        <a:rPr lang="ru-RU" sz="1600" b="1" i="0" dirty="0" smtClean="0">
                          <a:latin typeface="Times New Roman" pitchFamily="18" charset="0"/>
                          <a:ea typeface="Calibri"/>
                          <a:cs typeface="Times New Roman" pitchFamily="18" charset="0"/>
                        </a:rPr>
                        <a:t>(для</a:t>
                      </a:r>
                      <a:r>
                        <a:rPr lang="ru-RU" sz="1600" b="1" i="0" baseline="0" dirty="0" smtClean="0">
                          <a:latin typeface="Times New Roman" pitchFamily="18" charset="0"/>
                          <a:ea typeface="Calibri"/>
                          <a:cs typeface="Times New Roman" pitchFamily="18" charset="0"/>
                        </a:rPr>
                        <a:t> должности)</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dirty="0">
                          <a:latin typeface="Times New Roman" pitchFamily="18" charset="0"/>
                          <a:ea typeface="Calibri"/>
                          <a:cs typeface="Times New Roman" pitchFamily="18" charset="0"/>
                        </a:rPr>
                        <a:t>Наименование </a:t>
                      </a:r>
                      <a:r>
                        <a:rPr lang="ru-RU" sz="1600" b="1" i="0" dirty="0" err="1" smtClean="0">
                          <a:latin typeface="Times New Roman" pitchFamily="18" charset="0"/>
                          <a:ea typeface="Calibri"/>
                          <a:cs typeface="Times New Roman" pitchFamily="18" charset="0"/>
                        </a:rPr>
                        <a:t>профессиональ-ных</a:t>
                      </a:r>
                      <a:r>
                        <a:rPr lang="ru-RU" sz="1600" b="1" i="0" dirty="0" smtClean="0">
                          <a:latin typeface="Times New Roman" pitchFamily="18" charset="0"/>
                          <a:ea typeface="Calibri"/>
                          <a:cs typeface="Times New Roman" pitchFamily="18" charset="0"/>
                        </a:rPr>
                        <a:t> </a:t>
                      </a:r>
                      <a:r>
                        <a:rPr lang="ru-RU" sz="1600" b="1" i="0" dirty="0">
                          <a:latin typeface="Times New Roman" pitchFamily="18" charset="0"/>
                          <a:ea typeface="Calibri"/>
                          <a:cs typeface="Times New Roman" pitchFamily="18" charset="0"/>
                        </a:rPr>
                        <a:t>стандартов, которые могут относиться </a:t>
                      </a:r>
                      <a:r>
                        <a:rPr lang="ru-RU" sz="1600" b="1" i="0" dirty="0" smtClean="0">
                          <a:latin typeface="Times New Roman" pitchFamily="18" charset="0"/>
                          <a:ea typeface="Calibri"/>
                          <a:cs typeface="Times New Roman" pitchFamily="18" charset="0"/>
                        </a:rPr>
                        <a:t>данному виду деятельности (по</a:t>
                      </a:r>
                      <a:r>
                        <a:rPr lang="ru-RU" sz="1600" b="1" i="0" baseline="0" dirty="0" smtClean="0">
                          <a:latin typeface="Times New Roman" pitchFamily="18" charset="0"/>
                          <a:ea typeface="Calibri"/>
                          <a:cs typeface="Times New Roman" pitchFamily="18" charset="0"/>
                        </a:rPr>
                        <a:t> штатному расписанию)</a:t>
                      </a:r>
                      <a:endParaRPr lang="ru-RU" sz="1600" b="1" i="0"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400" b="1" i="0" dirty="0">
                          <a:latin typeface="Times New Roman" pitchFamily="18" charset="0"/>
                          <a:ea typeface="Calibri"/>
                          <a:cs typeface="Times New Roman" pitchFamily="18" charset="0"/>
                        </a:rPr>
                        <a:t>Цель профессиональной деятельности, указанная в </a:t>
                      </a:r>
                      <a:r>
                        <a:rPr lang="ru-RU" sz="1400" b="1" i="0" dirty="0" err="1" smtClean="0">
                          <a:latin typeface="Times New Roman" pitchFamily="18" charset="0"/>
                          <a:ea typeface="Calibri"/>
                          <a:cs typeface="Times New Roman" pitchFamily="18" charset="0"/>
                        </a:rPr>
                        <a:t>профессиона-льном</a:t>
                      </a:r>
                      <a:r>
                        <a:rPr lang="ru-RU" sz="1400" b="1" i="0" dirty="0" smtClean="0">
                          <a:latin typeface="Times New Roman" pitchFamily="18" charset="0"/>
                          <a:ea typeface="Calibri"/>
                          <a:cs typeface="Times New Roman" pitchFamily="18" charset="0"/>
                        </a:rPr>
                        <a:t> </a:t>
                      </a:r>
                      <a:r>
                        <a:rPr lang="ru-RU" sz="1400" b="1" i="0" dirty="0">
                          <a:latin typeface="Times New Roman" pitchFamily="18" charset="0"/>
                          <a:ea typeface="Calibri"/>
                          <a:cs typeface="Times New Roman" pitchFamily="18" charset="0"/>
                        </a:rPr>
                        <a:t>стандарте</a:t>
                      </a: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u="sng" dirty="0" smtClean="0">
                          <a:latin typeface="Times New Roman" pitchFamily="18" charset="0"/>
                          <a:ea typeface="Calibri"/>
                          <a:cs typeface="Times New Roman" pitchFamily="18" charset="0"/>
                        </a:rPr>
                        <a:t>Наличие компенсаций и льгот, </a:t>
                      </a:r>
                      <a:r>
                        <a:rPr lang="ru-RU" sz="1600" b="1" i="0" u="sng" dirty="0" smtClean="0">
                          <a:latin typeface="Times New Roman" pitchFamily="18" charset="0"/>
                          <a:cs typeface="Times New Roman" pitchFamily="18" charset="0"/>
                        </a:rPr>
                        <a:t>либо наличие ограничений согласно ч. 2 </a:t>
                      </a:r>
                    </a:p>
                    <a:p>
                      <a:pPr algn="ctr">
                        <a:lnSpc>
                          <a:spcPct val="106000"/>
                        </a:lnSpc>
                        <a:spcAft>
                          <a:spcPts val="800"/>
                        </a:spcAft>
                      </a:pPr>
                      <a:r>
                        <a:rPr lang="ru-RU" sz="1600" b="1" i="0" u="sng" dirty="0" smtClean="0">
                          <a:latin typeface="Times New Roman" pitchFamily="18" charset="0"/>
                          <a:cs typeface="Times New Roman" pitchFamily="18" charset="0"/>
                        </a:rPr>
                        <a:t>ст. 57 ТК РФ</a:t>
                      </a:r>
                      <a:endParaRPr lang="ru-RU" sz="1600" b="1" i="0" u="sng"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06000"/>
                        </a:lnSpc>
                        <a:spcAft>
                          <a:spcPts val="800"/>
                        </a:spcAft>
                      </a:pPr>
                      <a:r>
                        <a:rPr lang="ru-RU" sz="1600" b="1" i="0" u="sng" dirty="0" smtClean="0">
                          <a:latin typeface="Times New Roman" pitchFamily="18" charset="0"/>
                          <a:cs typeface="Times New Roman" pitchFamily="18" charset="0"/>
                        </a:rPr>
                        <a:t>Установление требований к квалификации работников ТК РФ, другими федеральными законами, иными нормативными правовыми актами РФ согласно </a:t>
                      </a:r>
                    </a:p>
                    <a:p>
                      <a:pPr algn="ctr">
                        <a:lnSpc>
                          <a:spcPct val="106000"/>
                        </a:lnSpc>
                        <a:spcAft>
                          <a:spcPts val="800"/>
                        </a:spcAft>
                      </a:pPr>
                      <a:r>
                        <a:rPr lang="ru-RU" sz="1600" b="1" i="0" u="sng" dirty="0" smtClean="0">
                          <a:latin typeface="Times New Roman" pitchFamily="18" charset="0"/>
                          <a:cs typeface="Times New Roman" pitchFamily="18" charset="0"/>
                        </a:rPr>
                        <a:t>ст. 195.3 ТК РФ</a:t>
                      </a:r>
                      <a:endParaRPr lang="ru-RU" sz="1600" b="1" i="0" u="sng" dirty="0">
                        <a:latin typeface="Times New Roman" pitchFamily="18" charset="0"/>
                        <a:ea typeface="Calibri"/>
                        <a:cs typeface="Times New Roman" pitchFamily="18" charset="0"/>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75432">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32">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ru-RU" sz="1100" dirty="0">
                        <a:latin typeface="Times New Roman"/>
                        <a:ea typeface="Calibri"/>
                        <a:cs typeface="Times New Roman"/>
                      </a:endParaRPr>
                    </a:p>
                  </a:txBody>
                  <a:tcPr marL="62059" marR="62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1293341" y="667947"/>
            <a:ext cx="87073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Перечень профессиональных стандартов, которые могут распространяться на должности работников ООО </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____________</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Наименование структурного подразделения:____________________________________________________________</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3600" b="1" dirty="0" smtClean="0">
                <a:solidFill>
                  <a:schemeClr val="accent2">
                    <a:lumMod val="75000"/>
                  </a:schemeClr>
                </a:solidFill>
              </a:rPr>
              <a:t>Этап №3. Сравнение, анализ требований ПС: ОТФ, наименований должностей, требований к образованию и опыту. </a:t>
            </a:r>
            <a:endParaRPr lang="ru-RU" sz="3600" dirty="0"/>
          </a:p>
        </p:txBody>
      </p:sp>
      <p:sp>
        <p:nvSpPr>
          <p:cNvPr id="3" name="Прямоугольник 2"/>
          <p:cNvSpPr/>
          <p:nvPr/>
        </p:nvSpPr>
        <p:spPr>
          <a:xfrm>
            <a:off x="667266" y="1914423"/>
            <a:ext cx="10725664" cy="6463308"/>
          </a:xfrm>
          <a:prstGeom prst="rect">
            <a:avLst/>
          </a:prstGeom>
        </p:spPr>
        <p:txBody>
          <a:bodyPr wrap="square">
            <a:spAutoFit/>
          </a:bodyPr>
          <a:lstStyle/>
          <a:p>
            <a:pPr marL="457200" indent="-457200" algn="just">
              <a:buAutoNum type="arabicPeriod"/>
            </a:pPr>
            <a:r>
              <a:rPr lang="ru-RU" sz="2000" b="1" dirty="0" smtClean="0"/>
              <a:t>Проводится анализ обобщенных трудовых функций (ОТФ) профессиональных стандартов трудовым функциям, установленным работнику в трудовом договоре, должностной инструкции и иных документах.</a:t>
            </a:r>
          </a:p>
          <a:p>
            <a:pPr marL="457200" indent="-457200" algn="just"/>
            <a:endParaRPr lang="ru-RU" sz="2000" b="1" dirty="0" smtClean="0"/>
          </a:p>
          <a:p>
            <a:pPr marL="457200" indent="-457200" algn="just">
              <a:buAutoNum type="arabicPeriod" startAt="2"/>
            </a:pPr>
            <a:r>
              <a:rPr lang="ru-RU" sz="2000" b="1" dirty="0" smtClean="0"/>
              <a:t>Сверяется наименование должности в штатном расписании и других кадровых документах работника с разделом 3 профессионального стандарта - «Возможным наименованием должности».</a:t>
            </a:r>
          </a:p>
          <a:p>
            <a:pPr marL="457200" indent="-457200" algn="just"/>
            <a:endParaRPr lang="ru-RU" sz="2000" b="1" dirty="0" smtClean="0"/>
          </a:p>
          <a:p>
            <a:pPr lvl="0" algn="just"/>
            <a:r>
              <a:rPr lang="ru-RU" sz="2000" b="1" dirty="0" smtClean="0"/>
              <a:t>3. Проводится сравнительный анализ требований к образованию и обучению в профессиональных стандартах и уровнем образования и обучения работников организации.</a:t>
            </a:r>
          </a:p>
          <a:p>
            <a:pPr algn="just"/>
            <a:r>
              <a:rPr lang="ru-RU" sz="2000" b="1" dirty="0" smtClean="0"/>
              <a:t>Разделы: «Требования к образованию» и «Требования к опыту практической работы». Если обнаружены расхождения, их необходимо внести в протокол. Рассматривать каждый конкретный случай.</a:t>
            </a:r>
          </a:p>
          <a:p>
            <a:pPr algn="just"/>
            <a:endParaRPr lang="ru-RU" sz="2000" dirty="0" smtClean="0"/>
          </a:p>
          <a:p>
            <a:pPr algn="just"/>
            <a:endParaRPr lang="ru-RU" sz="2000" dirty="0" smtClean="0"/>
          </a:p>
          <a:p>
            <a:pPr algn="just"/>
            <a:endParaRPr lang="ru-RU" sz="2000" dirty="0" smtClean="0"/>
          </a:p>
          <a:p>
            <a:pPr marL="457200" indent="-457200" algn="just"/>
            <a:endParaRPr lang="ru-RU" sz="2000" b="1" dirty="0" smtClean="0"/>
          </a:p>
          <a:p>
            <a:pPr algn="just"/>
            <a:endParaRPr lang="ru-RU" sz="2000" b="1" dirty="0" smtClean="0"/>
          </a:p>
          <a:p>
            <a:pPr algn="just"/>
            <a:endParaRPr lang="ru-RU" b="1" dirty="0" smtClean="0"/>
          </a:p>
          <a:p>
            <a:pPr algn="just"/>
            <a:endParaRPr lang="ru-RU" b="1" dirty="0" smtClean="0"/>
          </a:p>
          <a:p>
            <a:endParaRPr lang="ru-RU"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092" y="362406"/>
            <a:ext cx="1194486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сравнения трудовых функций профессиональных стандартов с трудовыми операциями работников</a:t>
            </a:r>
            <a:r>
              <a:rPr kumimoji="0" lang="ru-RU" sz="800" b="1" i="0" u="none" strike="noStrike" cap="none" normalizeH="0" baseline="0" dirty="0" smtClean="0">
                <a:ln>
                  <a:noFill/>
                </a:ln>
                <a:solidFill>
                  <a:schemeClr val="tx1"/>
                </a:solidFill>
                <a:effectLst/>
                <a:latin typeface="Arial" pitchFamily="34" charset="0"/>
                <a:cs typeface="Arial" pitchFamily="34" charset="0"/>
              </a:rPr>
              <a:t>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939116" y="1968841"/>
          <a:ext cx="10527953" cy="3484608"/>
        </p:xfrm>
        <a:graphic>
          <a:graphicData uri="http://schemas.openxmlformats.org/drawingml/2006/table">
            <a:tbl>
              <a:tblPr/>
              <a:tblGrid>
                <a:gridCol w="2083778"/>
                <a:gridCol w="1535375"/>
                <a:gridCol w="2083778"/>
                <a:gridCol w="2412511"/>
                <a:gridCol w="2412511"/>
              </a:tblGrid>
              <a:tr h="1608279">
                <a:tc>
                  <a:txBody>
                    <a:bodyPr/>
                    <a:lstStyle/>
                    <a:p>
                      <a:pPr algn="ctr">
                        <a:lnSpc>
                          <a:spcPct val="115000"/>
                        </a:lnSpc>
                        <a:spcAft>
                          <a:spcPts val="0"/>
                        </a:spcAft>
                      </a:pPr>
                      <a:r>
                        <a:rPr lang="ru-RU" sz="1400" b="1" dirty="0">
                          <a:latin typeface="Times New Roman"/>
                          <a:ea typeface="Calibri"/>
                          <a:cs typeface="Times New Roman"/>
                        </a:rPr>
                        <a:t>№</a:t>
                      </a:r>
                      <a:r>
                        <a:rPr lang="ru-RU" sz="1400" b="1" dirty="0" err="1">
                          <a:latin typeface="Times New Roman"/>
                          <a:ea typeface="Calibri"/>
                          <a:cs typeface="Times New Roman"/>
                        </a:rPr>
                        <a:t>п</a:t>
                      </a:r>
                      <a:r>
                        <a:rPr lang="ru-RU" sz="1400" b="1" dirty="0">
                          <a:latin typeface="Times New Roman"/>
                          <a:ea typeface="Calibri"/>
                          <a:cs typeface="Times New Roman"/>
                        </a:rPr>
                        <a:t>/</a:t>
                      </a:r>
                      <a:r>
                        <a:rPr lang="ru-RU" sz="1400" b="1" dirty="0" err="1">
                          <a:latin typeface="Times New Roman"/>
                          <a:ea typeface="Calibri"/>
                          <a:cs typeface="Times New Roman"/>
                        </a:rPr>
                        <a:t>п</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профессионального стандарта / Номер профессионального стандарта</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Обобщенная трудовая функция</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Трудовая функция по профессиональному стандарту </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Трудовая операция работников по занимаемой должности</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rowSpan="3">
                  <a:txBody>
                    <a:bodyPr/>
                    <a:lstStyle/>
                    <a:p>
                      <a:pPr algn="ct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000" dirty="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a:t>
                      </a:r>
                      <a:endParaRPr lang="ru-RU"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1.</a:t>
                      </a:r>
                      <a:endParaRPr lang="ru-RU"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a:latin typeface="Times New Roman"/>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8047">
                <a:tc rowSpan="4">
                  <a:txBody>
                    <a:bodyPr/>
                    <a:lstStyle/>
                    <a:p>
                      <a:pPr algn="ct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7">
                <a:tc vMerge="1">
                  <a:txBody>
                    <a:bodyPr/>
                    <a:lstStyle/>
                    <a:p>
                      <a:endParaRPr lang="ru-RU"/>
                    </a:p>
                  </a:txBody>
                  <a:tcPr/>
                </a:tc>
                <a:tc vMerge="1">
                  <a:txBody>
                    <a:bodyPr/>
                    <a:lstStyle/>
                    <a:p>
                      <a:endParaRPr lang="ru-RU"/>
                    </a:p>
                  </a:txBody>
                  <a:tcPr/>
                </a:tc>
                <a:tc>
                  <a:txBody>
                    <a:bodyPr/>
                    <a:lstStyle/>
                    <a:p>
                      <a:pP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2965622" y="1301580"/>
            <a:ext cx="6096000" cy="369332"/>
          </a:xfrm>
          <a:prstGeom prst="rect">
            <a:avLst/>
          </a:prstGeom>
        </p:spPr>
        <p:txBody>
          <a:bodyPr wrap="square">
            <a:spAutoFit/>
          </a:bodyPr>
          <a:lstStyle/>
          <a:p>
            <a:pPr lvl="0" algn="ctr" defTabSz="914400" fontAlgn="base">
              <a:spcBef>
                <a:spcPct val="0"/>
              </a:spcBef>
              <a:spcAft>
                <a:spcPct val="0"/>
              </a:spcAft>
            </a:pPr>
            <a:r>
              <a:rPr lang="ru-RU" b="1" dirty="0" smtClean="0">
                <a:latin typeface="Times New Roman" pitchFamily="18" charset="0"/>
                <a:ea typeface="Calibri" pitchFamily="34" charset="0"/>
                <a:cs typeface="Times New Roman" pitchFamily="18" charset="0"/>
              </a:rPr>
              <a:t>Наименование должности:</a:t>
            </a:r>
            <a:endParaRPr lang="ru-RU" sz="2400" b="1" dirty="0" smtClean="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07" y="327792"/>
            <a:ext cx="10058400" cy="1450757"/>
          </a:xfrm>
        </p:spPr>
        <p:txBody>
          <a:bodyPr>
            <a:noAutofit/>
          </a:bodyPr>
          <a:lstStyle/>
          <a:p>
            <a:r>
              <a:rPr lang="ru-RU" sz="3600" b="1" dirty="0" smtClean="0">
                <a:solidFill>
                  <a:schemeClr val="accent2">
                    <a:lumMod val="75000"/>
                  </a:schemeClr>
                </a:solidFill>
              </a:rPr>
              <a:t>Этап №3. Сравнение, анализ требований ПС: ОТФ, наименований должностей, требований к образованию и опыту. </a:t>
            </a:r>
            <a:endParaRPr lang="ru-RU" sz="3600" dirty="0"/>
          </a:p>
        </p:txBody>
      </p:sp>
      <p:graphicFrame>
        <p:nvGraphicFramePr>
          <p:cNvPr id="5" name="Таблица 4"/>
          <p:cNvGraphicFramePr>
            <a:graphicFrameLocks noGrp="1"/>
          </p:cNvGraphicFramePr>
          <p:nvPr/>
        </p:nvGraphicFramePr>
        <p:xfrm>
          <a:off x="823784" y="3237881"/>
          <a:ext cx="10280821" cy="2839212"/>
        </p:xfrm>
        <a:graphic>
          <a:graphicData uri="http://schemas.openxmlformats.org/drawingml/2006/table">
            <a:tbl>
              <a:tblPr/>
              <a:tblGrid>
                <a:gridCol w="1249682"/>
                <a:gridCol w="1325099"/>
                <a:gridCol w="1552376"/>
                <a:gridCol w="1425145"/>
                <a:gridCol w="1614617"/>
                <a:gridCol w="1482811"/>
                <a:gridCol w="1631091"/>
              </a:tblGrid>
              <a:tr h="1721664">
                <a:tc>
                  <a:txBody>
                    <a:bodyPr/>
                    <a:lstStyle/>
                    <a:p>
                      <a:pPr algn="ctr">
                        <a:lnSpc>
                          <a:spcPct val="115000"/>
                        </a:lnSpc>
                        <a:spcAft>
                          <a:spcPts val="0"/>
                        </a:spcAft>
                      </a:pPr>
                      <a:r>
                        <a:rPr lang="ru-RU" sz="1400" b="1" dirty="0">
                          <a:latin typeface="Times New Roman"/>
                          <a:ea typeface="Calibri"/>
                          <a:cs typeface="Times New Roman"/>
                        </a:rPr>
                        <a:t>ФИО работника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должности в организации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Уровень квалификации</a:t>
                      </a:r>
                      <a:endParaRPr lang="ru-RU" sz="1400" b="1" dirty="0">
                        <a:latin typeface="Calibri"/>
                        <a:ea typeface="Calibri"/>
                        <a:cs typeface="Times New Roman"/>
                      </a:endParaRPr>
                    </a:p>
                    <a:p>
                      <a:pPr algn="ctr">
                        <a:lnSpc>
                          <a:spcPct val="115000"/>
                        </a:lnSpc>
                        <a:spcAft>
                          <a:spcPts val="0"/>
                        </a:spcAft>
                      </a:pPr>
                      <a:r>
                        <a:rPr lang="ru-RU" sz="1400" b="1" dirty="0">
                          <a:latin typeface="Times New Roman"/>
                          <a:ea typeface="Calibri"/>
                          <a:cs typeface="Times New Roman"/>
                        </a:rPr>
                        <a:t>(в том числе указываются документы об образовании и о квалификации)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Наименование </a:t>
                      </a:r>
                      <a:r>
                        <a:rPr lang="ru-RU" sz="1400" b="1" dirty="0" smtClean="0">
                          <a:latin typeface="Times New Roman"/>
                          <a:ea typeface="Calibri"/>
                          <a:cs typeface="Times New Roman"/>
                        </a:rPr>
                        <a:t>профессионального </a:t>
                      </a:r>
                      <a:r>
                        <a:rPr lang="ru-RU" sz="1400" b="1" dirty="0">
                          <a:latin typeface="Times New Roman"/>
                          <a:ea typeface="Calibri"/>
                          <a:cs typeface="Times New Roman"/>
                        </a:rPr>
                        <a:t>стандарта с указанием обобщенной трудовой функции</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Требования к квалификации</a:t>
                      </a:r>
                      <a:endParaRPr lang="ru-RU" sz="1400" b="1" dirty="0">
                        <a:latin typeface="Calibri"/>
                        <a:ea typeface="Calibri"/>
                        <a:cs typeface="Times New Roman"/>
                      </a:endParaRPr>
                    </a:p>
                    <a:p>
                      <a:pPr algn="ctr">
                        <a:lnSpc>
                          <a:spcPct val="115000"/>
                        </a:lnSpc>
                        <a:spcAft>
                          <a:spcPts val="0"/>
                        </a:spcAft>
                      </a:pPr>
                      <a:r>
                        <a:rPr lang="ru-RU" sz="1400" b="1" dirty="0">
                          <a:latin typeface="Times New Roman"/>
                          <a:ea typeface="Calibri"/>
                          <a:cs typeface="Times New Roman"/>
                        </a:rPr>
                        <a:t>с указанием уровня квалификации  по соответствующей обобщенной трудовой функции </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Вывод о соответствии (несоответствии) уровня квалификации, требованиям профессионального стандарта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Предложение комиссии при несоответствии уровня квалификации работника</a:t>
                      </a:r>
                      <a:endParaRPr lang="ru-RU" sz="1400" b="1" dirty="0">
                        <a:latin typeface="Calibri"/>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166">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Times New Roman"/>
                        <a:ea typeface="Calibri"/>
                        <a:cs typeface="Times New Roman"/>
                      </a:endParaRPr>
                    </a:p>
                  </a:txBody>
                  <a:tcPr marL="56141" marR="5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626076" y="2132911"/>
            <a:ext cx="1037967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300413"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300413"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сравнения требований к образованию и обучению в профессиональных стандартах с уровнем образования и обучения работников организации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Заголовок 1"/>
          <p:cNvSpPr/>
          <p:nvPr/>
        </p:nvSpPr>
        <p:spPr bwMode="auto">
          <a:xfrm>
            <a:off x="0" y="1"/>
            <a:ext cx="12192000" cy="836613"/>
          </a:xfrm>
          <a:prstGeom prst="rect">
            <a:avLst/>
          </a:prstGeom>
          <a:noFill/>
          <a:ln w="9525">
            <a:noFill/>
            <a:miter lim="800000"/>
          </a:ln>
        </p:spPr>
        <p:txBody>
          <a:bodyPr anchor="ctr"/>
          <a:lstStyle/>
          <a:p>
            <a:pPr algn="ctr" fontAlgn="auto">
              <a:spcBef>
                <a:spcPts val="0"/>
              </a:spcBef>
              <a:spcAft>
                <a:spcPts val="0"/>
              </a:spcAft>
              <a:defRPr/>
            </a:pPr>
            <a:endParaRPr lang="ru-RU" altLang="ru-RU" sz="2000" b="1" kern="0" dirty="0">
              <a:solidFill>
                <a:schemeClr val="tx2"/>
              </a:solidFill>
              <a:latin typeface="Helios"/>
              <a:cs typeface="+mn-cs"/>
            </a:endParaRPr>
          </a:p>
        </p:txBody>
      </p:sp>
      <p:graphicFrame>
        <p:nvGraphicFramePr>
          <p:cNvPr id="14" name="Таблица 13"/>
          <p:cNvGraphicFramePr>
            <a:graphicFrameLocks noGrp="1"/>
          </p:cNvGraphicFramePr>
          <p:nvPr/>
        </p:nvGraphicFramePr>
        <p:xfrm>
          <a:off x="239184" y="1052513"/>
          <a:ext cx="6239933" cy="5054602"/>
        </p:xfrm>
        <a:graphic>
          <a:graphicData uri="http://schemas.openxmlformats.org/drawingml/2006/table">
            <a:tbl>
              <a:tblPr/>
              <a:tblGrid>
                <a:gridCol w="6239933">
                  <a:extLst>
                    <a:ext uri="{9D8B030D-6E8A-4147-A177-3AD203B41FA5}">
                      <a16:colId xmlns:a16="http://schemas.microsoft.com/office/drawing/2014/main" xmlns="" val="20000"/>
                    </a:ext>
                  </a:extLst>
                </a:gridCol>
              </a:tblGrid>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Действующая система</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0"/>
                  </a:ext>
                </a:extLst>
              </a:tr>
              <a:tr h="890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видов экономической деятельности (ОКВЭД)</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1"/>
                  </a:ext>
                </a:extLst>
              </a:tr>
              <a:tr h="736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занятий (ОКЗ)</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тарифно-квалификационный справочник работ и профессий рабочих (ЕТКС)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3"/>
                  </a:ext>
                </a:extLst>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квалификационный справочник должностей руководителей, специалистов и других служащих (ЕКС)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1077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Общероссийский классификатор профессий рабочих, должностей служащих и тарифных разрядов (ОКПДТР)</a:t>
                      </a:r>
                      <a:endParaRPr kumimoji="0" lang="ru-RU" sz="1800" b="0"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5"/>
                  </a:ext>
                </a:extLst>
              </a:tr>
            </a:tbl>
          </a:graphicData>
        </a:graphic>
      </p:graphicFrame>
      <p:sp>
        <p:nvSpPr>
          <p:cNvPr id="3083" name="Rectangle 11"/>
          <p:cNvSpPr>
            <a:spLocks noChangeArrowheads="1"/>
          </p:cNvSpPr>
          <p:nvPr/>
        </p:nvSpPr>
        <p:spPr bwMode="auto">
          <a:xfrm>
            <a:off x="1524000" y="43934"/>
            <a:ext cx="184731" cy="369332"/>
          </a:xfrm>
          <a:prstGeom prst="rect">
            <a:avLst/>
          </a:prstGeom>
          <a:noFill/>
          <a:ln w="9525">
            <a:noFill/>
            <a:miter lim="800000"/>
          </a:ln>
          <a:effectLst/>
        </p:spPr>
        <p:txBody>
          <a:bodyPr wrap="none" anchor="ctr">
            <a:spAutoFit/>
          </a:bodyPr>
          <a:lstStyle/>
          <a:p>
            <a:pPr eaLnBrk="0" hangingPunct="0">
              <a:defRPr/>
            </a:pPr>
            <a:endParaRPr lang="ru-RU" kern="0" dirty="0">
              <a:latin typeface="Arial" panose="020B0604020202020204" pitchFamily="34" charset="0"/>
              <a:cs typeface="Arial" panose="020B0604020202020204" pitchFamily="34" charset="0"/>
            </a:endParaRPr>
          </a:p>
        </p:txBody>
      </p:sp>
      <p:sp>
        <p:nvSpPr>
          <p:cNvPr id="18451" name="Заголовок 1"/>
          <p:cNvSpPr>
            <a:spLocks noChangeArrowheads="1"/>
          </p:cNvSpPr>
          <p:nvPr/>
        </p:nvSpPr>
        <p:spPr bwMode="auto">
          <a:xfrm>
            <a:off x="-120651" y="1"/>
            <a:ext cx="12433301" cy="836613"/>
          </a:xfrm>
          <a:prstGeom prst="rect">
            <a:avLst/>
          </a:prstGeom>
          <a:noFill/>
          <a:ln w="9525">
            <a:noFill/>
            <a:miter lim="800000"/>
            <a:headEnd/>
            <a:tailEnd/>
          </a:ln>
        </p:spPr>
        <p:txBody>
          <a:bodyPr anchor="ctr"/>
          <a:lstStyle/>
          <a:p>
            <a:pPr algn="ctr"/>
            <a:r>
              <a:rPr lang="ru-RU" altLang="ru-RU" sz="2200" b="1">
                <a:solidFill>
                  <a:srgbClr val="376092"/>
                </a:solidFill>
                <a:latin typeface="Tahoma" pitchFamily="34" charset="0"/>
                <a:cs typeface="Tahoma" pitchFamily="34" charset="0"/>
              </a:rPr>
              <a:t>СИСТЕМА ОБЩЕРОССИЙСКИХ КЛАССИФИКАТОРОВ</a:t>
            </a:r>
          </a:p>
          <a:p>
            <a:pPr algn="ctr"/>
            <a:r>
              <a:rPr lang="ru-RU" altLang="ru-RU" sz="2200" b="1">
                <a:solidFill>
                  <a:srgbClr val="376092"/>
                </a:solidFill>
                <a:latin typeface="Tahoma" pitchFamily="34" charset="0"/>
                <a:cs typeface="Tahoma" pitchFamily="34" charset="0"/>
              </a:rPr>
              <a:t>  И СПРАВОЧНИКОВ СОЦИАЛЬНО-ТРУДОВОЙ ИНФОРМАЦИИ</a:t>
            </a:r>
          </a:p>
        </p:txBody>
      </p:sp>
      <p:graphicFrame>
        <p:nvGraphicFramePr>
          <p:cNvPr id="10" name="Таблица 9"/>
          <p:cNvGraphicFramePr>
            <a:graphicFrameLocks noGrp="1"/>
          </p:cNvGraphicFramePr>
          <p:nvPr>
            <p:extLst>
              <p:ext uri="{D42A27DB-BD31-4B8C-83A1-F6EECF244321}">
                <p14:modId xmlns:p14="http://schemas.microsoft.com/office/powerpoint/2010/main" val="722673971"/>
              </p:ext>
            </p:extLst>
          </p:nvPr>
        </p:nvGraphicFramePr>
        <p:xfrm>
          <a:off x="6769100" y="1052514"/>
          <a:ext cx="5183717" cy="5059999"/>
        </p:xfrm>
        <a:graphic>
          <a:graphicData uri="http://schemas.openxmlformats.org/drawingml/2006/table">
            <a:tbl>
              <a:tblPr/>
              <a:tblGrid>
                <a:gridCol w="5183717">
                  <a:extLst>
                    <a:ext uri="{9D8B030D-6E8A-4147-A177-3AD203B41FA5}">
                      <a16:colId xmlns:a16="http://schemas.microsoft.com/office/drawing/2014/main" xmlns="" val="20000"/>
                    </a:ext>
                  </a:extLst>
                </a:gridCol>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Дополнительные элементы</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0"/>
                  </a:ext>
                </a:extLst>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Профессиональные стандарты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1"/>
                  </a:ext>
                </a:extLst>
              </a:tr>
              <a:tr h="1147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Реестр профессиональных стандартов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 Государственный информационный ресурс «Справочник профессий»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4"/>
                        </a:rPr>
                        <a:t>http://spravochnik.rosmintrud.ru/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3"/>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Реестр сведений о проведении независимой оценки квалификации</a:t>
                      </a:r>
                      <a:endParaRPr kumimoji="0" lang="en-US"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5"/>
                        </a:rPr>
                        <a:t>https://nok-nark.ru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
        <p:nvSpPr>
          <p:cNvPr id="9" name="Номер слайда 6"/>
          <p:cNvSpPr>
            <a:spLocks noGrp="1"/>
          </p:cNvSpPr>
          <p:nvPr>
            <p:ph type="sldNum" sz="quarter" idx="12"/>
          </p:nvPr>
        </p:nvSpPr>
        <p:spPr>
          <a:xfrm>
            <a:off x="9072033" y="6492876"/>
            <a:ext cx="2844800" cy="365125"/>
          </a:xfrm>
        </p:spPr>
        <p:txBody>
          <a:bodyPr/>
          <a:lstStyle/>
          <a:p>
            <a:pPr>
              <a:defRPr/>
            </a:pPr>
            <a:fld id="{A863C1C5-570F-4C51-B6D6-74317DBA9C09}" type="slidenum">
              <a:rPr lang="ru-RU" sz="1800" b="1">
                <a:latin typeface="Tahoma" pitchFamily="34" charset="0"/>
                <a:ea typeface="Tahoma" pitchFamily="34" charset="0"/>
                <a:cs typeface="Tahoma" pitchFamily="34" charset="0"/>
              </a:rPr>
              <a:pPr>
                <a:defRPr/>
              </a:pPr>
              <a:t>4</a:t>
            </a:fld>
            <a:endParaRPr lang="ru-RU" sz="1800" b="1" dirty="0">
              <a:latin typeface="Tahoma" pitchFamily="34" charset="0"/>
              <a:ea typeface="Tahoma" pitchFamily="34" charset="0"/>
              <a:cs typeface="Tahoma" pitchFamily="34" charset="0"/>
            </a:endParaRPr>
          </a:p>
        </p:txBody>
      </p:sp>
      <p:sp>
        <p:nvSpPr>
          <p:cNvPr id="18467" name="TextBox 10"/>
          <p:cNvSpPr txBox="1">
            <a:spLocks noChangeArrowheads="1"/>
          </p:cNvSpPr>
          <p:nvPr/>
        </p:nvSpPr>
        <p:spPr bwMode="auto">
          <a:xfrm>
            <a:off x="23284" y="6488114"/>
            <a:ext cx="2880783"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№4. Подведение итогов проведенной работы.</a:t>
            </a:r>
            <a:endParaRPr lang="ru-RU" dirty="0">
              <a:solidFill>
                <a:schemeClr val="accent2">
                  <a:lumMod val="75000"/>
                </a:schemeClr>
              </a:solidFill>
            </a:endParaRPr>
          </a:p>
        </p:txBody>
      </p:sp>
      <p:sp>
        <p:nvSpPr>
          <p:cNvPr id="6" name="Прямоугольник 5"/>
          <p:cNvSpPr/>
          <p:nvPr/>
        </p:nvSpPr>
        <p:spPr>
          <a:xfrm>
            <a:off x="873211" y="1820563"/>
            <a:ext cx="10008973" cy="3785652"/>
          </a:xfrm>
          <a:prstGeom prst="rect">
            <a:avLst/>
          </a:prstGeom>
        </p:spPr>
        <p:txBody>
          <a:bodyPr wrap="square">
            <a:spAutoFit/>
          </a:bodyPr>
          <a:lstStyle/>
          <a:p>
            <a:pPr algn="just"/>
            <a:r>
              <a:rPr lang="ru-RU" sz="2400" b="1" dirty="0" smtClean="0"/>
              <a:t>- Подготовка предложений по оптимизации трудовых ресурсов подразделений/организации требованиям ПС.</a:t>
            </a:r>
          </a:p>
          <a:p>
            <a:pPr algn="just">
              <a:buFontTx/>
              <a:buChar char="-"/>
            </a:pPr>
            <a:r>
              <a:rPr lang="ru-RU" sz="2400" b="1" dirty="0" smtClean="0"/>
              <a:t> Формирование предложений по актуализации требований в соответствии с выявленными несоответствиями.</a:t>
            </a:r>
          </a:p>
          <a:p>
            <a:pPr lvl="0" algn="just"/>
            <a:r>
              <a:rPr lang="ru-RU" sz="2400" b="1" dirty="0" smtClean="0"/>
              <a:t>-Определение функциональных обязанностей работника с учетом требований технологического процесса в рамках рабочего места и в соответствии с трудовыми функциями ПС.</a:t>
            </a:r>
          </a:p>
          <a:p>
            <a:pPr lvl="0" algn="just"/>
            <a:r>
              <a:rPr lang="ru-RU" sz="2400" b="1" dirty="0" smtClean="0"/>
              <a:t>-Проведение оптимизации профессионально-квалификационной структуры организации (при необходимости).</a:t>
            </a:r>
            <a:endParaRPr lang="ru-RU" sz="2400" dirty="0" smtClean="0"/>
          </a:p>
          <a:p>
            <a:pPr algn="just">
              <a:buFontTx/>
              <a:buChar char="-"/>
            </a:pPr>
            <a:endParaRPr lang="ru-RU"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№4. Подведение итогов проведенной работы.</a:t>
            </a:r>
            <a:endParaRPr lang="ru-RU" dirty="0">
              <a:solidFill>
                <a:schemeClr val="accent2">
                  <a:lumMod val="75000"/>
                </a:schemeClr>
              </a:solidFill>
            </a:endParaRPr>
          </a:p>
        </p:txBody>
      </p:sp>
      <p:sp>
        <p:nvSpPr>
          <p:cNvPr id="6" name="Прямоугольник 5"/>
          <p:cNvSpPr/>
          <p:nvPr/>
        </p:nvSpPr>
        <p:spPr>
          <a:xfrm>
            <a:off x="873211" y="1820563"/>
            <a:ext cx="10008973" cy="4893647"/>
          </a:xfrm>
          <a:prstGeom prst="rect">
            <a:avLst/>
          </a:prstGeom>
        </p:spPr>
        <p:txBody>
          <a:bodyPr wrap="square">
            <a:spAutoFit/>
          </a:bodyPr>
          <a:lstStyle/>
          <a:p>
            <a:pPr lvl="0" algn="just"/>
            <a:r>
              <a:rPr lang="ru-RU" sz="2400" b="1" i="1" dirty="0" smtClean="0"/>
              <a:t>-</a:t>
            </a:r>
            <a:r>
              <a:rPr lang="ru-RU" sz="2400" b="1" dirty="0" smtClean="0"/>
              <a:t>Внесение изменения в штатное расписание и другую локально-нормативную документацию организации, разработка типовых должностных инструкции на основе требований профессиональных стандартов. </a:t>
            </a:r>
          </a:p>
          <a:p>
            <a:pPr algn="just"/>
            <a:r>
              <a:rPr lang="ru-RU" sz="2400" b="1" dirty="0" smtClean="0"/>
              <a:t>-Формирование квалификационных требований, применяемых при найме новых сотрудников.</a:t>
            </a:r>
          </a:p>
          <a:p>
            <a:pPr lvl="0"/>
            <a:r>
              <a:rPr lang="ru-RU" sz="2400" b="1" kern="0" dirty="0" smtClean="0">
                <a:solidFill>
                  <a:sysClr val="windowText" lastClr="000000"/>
                </a:solidFill>
              </a:rPr>
              <a:t>-Разработка и утверждение плана - графика мероприятий по внедрению профессиональных стандартов   утверждение  приказом.</a:t>
            </a:r>
          </a:p>
          <a:p>
            <a:pPr lvl="0"/>
            <a:r>
              <a:rPr lang="ru-RU" sz="2400" b="1" kern="0" dirty="0" smtClean="0">
                <a:solidFill>
                  <a:sysClr val="windowText" lastClr="000000"/>
                </a:solidFill>
              </a:rPr>
              <a:t>-В случае выявления несоответствия образования сотрудника требования профессионального стандарта формируется план обучения сотрудников, в случае если такое обучение является обязательным.</a:t>
            </a:r>
          </a:p>
          <a:p>
            <a:pPr lvl="0"/>
            <a:r>
              <a:rPr lang="ru-RU" sz="2400" b="1" kern="0" dirty="0" smtClean="0">
                <a:solidFill>
                  <a:sysClr val="windowText" lastClr="000000"/>
                </a:solidFill>
              </a:rPr>
              <a:t>-Иное.</a:t>
            </a:r>
          </a:p>
          <a:p>
            <a:endParaRPr lang="ru-RU"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Этап №5. Мониторинг.</a:t>
            </a:r>
            <a:endParaRPr lang="ru-RU" dirty="0"/>
          </a:p>
        </p:txBody>
      </p:sp>
      <p:sp>
        <p:nvSpPr>
          <p:cNvPr id="6" name="Прямоугольник 5"/>
          <p:cNvSpPr/>
          <p:nvPr/>
        </p:nvSpPr>
        <p:spPr>
          <a:xfrm>
            <a:off x="873211" y="1820563"/>
            <a:ext cx="10008973" cy="3416320"/>
          </a:xfrm>
          <a:prstGeom prst="rect">
            <a:avLst/>
          </a:prstGeom>
        </p:spPr>
        <p:txBody>
          <a:bodyPr wrap="square">
            <a:spAutoFit/>
          </a:bodyPr>
          <a:lstStyle/>
          <a:p>
            <a:pPr algn="just"/>
            <a:r>
              <a:rPr lang="ru-RU" sz="3600" b="1" dirty="0" smtClean="0"/>
              <a:t>Организуется процедура мониторинга</a:t>
            </a:r>
          </a:p>
          <a:p>
            <a:pPr algn="just"/>
            <a:r>
              <a:rPr lang="ru-RU" sz="3600" b="1" dirty="0" smtClean="0"/>
              <a:t>выхода новых профессиональных</a:t>
            </a:r>
          </a:p>
          <a:p>
            <a:pPr algn="just"/>
            <a:r>
              <a:rPr lang="ru-RU" sz="3600" b="1" dirty="0" smtClean="0"/>
              <a:t>стандартов и изменения</a:t>
            </a:r>
          </a:p>
          <a:p>
            <a:pPr algn="just"/>
            <a:r>
              <a:rPr lang="ru-RU" sz="3600" b="1" dirty="0" smtClean="0"/>
              <a:t>существующих. </a:t>
            </a:r>
          </a:p>
          <a:p>
            <a:pPr algn="just"/>
            <a:endParaRPr lang="ru-RU" sz="3600" b="1" dirty="0" smtClean="0"/>
          </a:p>
          <a:p>
            <a:pPr algn="just"/>
            <a:r>
              <a:rPr lang="ru-RU" sz="3600" b="1" dirty="0" smtClean="0"/>
              <a:t>Определяется список ответственных за это лиц.</a:t>
            </a:r>
            <a:endParaRPr lang="ru-RU" sz="36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Обязанности работников изменяться автоматически в связи с принятием профессионального стандарта не могут.</a:t>
            </a:r>
          </a:p>
          <a:p>
            <a:pPr algn="just"/>
            <a:r>
              <a:rPr lang="ru-RU" sz="2000" b="1" dirty="0" smtClean="0">
                <a:solidFill>
                  <a:schemeClr val="bg1"/>
                </a:solidFill>
              </a:rPr>
              <a:t>	Объективной </a:t>
            </a:r>
            <a:r>
              <a:rPr lang="ru-RU" sz="2000" b="1" dirty="0">
                <a:solidFill>
                  <a:schemeClr val="bg1"/>
                </a:solidFill>
              </a:rPr>
              <a:t>основой изменения обязанностей, связанных с выполнением какой-либо работы (услуги), является изменение организационных или технологических условий труда (изменения в технике и технологии производства, структурная реорганизация производства, другие причины), и даже в этих случаях согласно статье 74 ТК РФ изменение трудовой функции работника по инициативе работодателя не допускается. Оно может осуществляться в соответствии со статьями 72, 72.1 ТК РФ на основе соглашения между работником и работодателем об изменении определенных сторонами условий трудового договора.</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001095"/>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Могут ли обязанности работников, требования к образованию и стажу, измениться автоматически в связи с принятием профессионального стандарта? Может ли быть расторгнут трудовой договор с работником, если его уровень образования или стаж работы не соответствует указанным в профессиональном стандарте? Уволить его (если он отказывается проходить обучение)? В ТК РФ нет такого основания.</a:t>
            </a:r>
          </a:p>
        </p:txBody>
      </p:sp>
    </p:spTree>
    <p:extLst>
      <p:ext uri="{BB962C8B-B14F-4D97-AF65-F5344CB8AC3E}">
        <p14:creationId xmlns:p14="http://schemas.microsoft.com/office/powerpoint/2010/main" val="3281847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По вопросам соответствия работников требованиям к образованию и стажу, содержащимся в профессиональных стандартах, обращаем внимание, что данные требования являются обязательными в случаях, когда с выполнением соответствующей работы связано наличие льгот, гарантий и ограничений, либо если соответствующие требования уже установлены ТК РФ, другими федеральными законами, иными нормативными правовыми актами Российской Федерации.</a:t>
            </a:r>
          </a:p>
          <a:p>
            <a:pPr algn="just"/>
            <a:r>
              <a:rPr lang="ru-RU" sz="2000" b="1" dirty="0" smtClean="0">
                <a:solidFill>
                  <a:schemeClr val="bg1"/>
                </a:solidFill>
              </a:rPr>
              <a:t>	</a:t>
            </a:r>
          </a:p>
          <a:p>
            <a:pPr algn="just"/>
            <a:r>
              <a:rPr lang="ru-RU" sz="2000" b="1">
                <a:solidFill>
                  <a:schemeClr val="bg1"/>
                </a:solidFill>
              </a:rPr>
              <a:t>	</a:t>
            </a:r>
            <a:r>
              <a:rPr lang="ru-RU" sz="2000" b="1" smtClean="0">
                <a:solidFill>
                  <a:schemeClr val="bg1"/>
                </a:solidFill>
              </a:rPr>
              <a:t>Вступление </a:t>
            </a:r>
            <a:r>
              <a:rPr lang="ru-RU" sz="2000" b="1" dirty="0">
                <a:solidFill>
                  <a:schemeClr val="bg1"/>
                </a:solidFill>
              </a:rPr>
              <a:t>в силу профессиональных стандартов не является основанием для увольнения работников. Допуск работника к выполнению трудовой функции является полномочием работодателя.</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001095"/>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a:t>Могут ли обязанности работников, требования к образованию и стажу, измениться автоматически в связи с принятием профессионального стандарта? Может ли быть расторгнут трудовой договор с работником, если его уровень образования или стаж работы не соответствует указанным в профессиональном стандарте? Уволить его (если он отказывается проходить обучение)? В ТК РФ нет такого основания.</a:t>
            </a:r>
          </a:p>
        </p:txBody>
      </p:sp>
    </p:spTree>
    <p:extLst>
      <p:ext uri="{BB962C8B-B14F-4D97-AF65-F5344CB8AC3E}">
        <p14:creationId xmlns:p14="http://schemas.microsoft.com/office/powerpoint/2010/main" val="238874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220761" y="993223"/>
            <a:ext cx="5849654" cy="2185214"/>
          </a:xfrm>
          <a:prstGeom prst="rect">
            <a:avLst/>
          </a:prstGeom>
        </p:spPr>
        <p:txBody>
          <a:bodyPr wrap="square">
            <a:spAutoFit/>
          </a:bodyPr>
          <a:lstStyle/>
          <a:p>
            <a:pPr algn="just"/>
            <a:endParaRPr lang="ru-RU" sz="1600" b="1" dirty="0" smtClean="0">
              <a:solidFill>
                <a:schemeClr val="bg1"/>
              </a:solidFill>
            </a:endParaRPr>
          </a:p>
          <a:p>
            <a:pPr algn="just"/>
            <a:r>
              <a:rPr lang="ru-RU" sz="1600" b="1" dirty="0" smtClean="0">
                <a:solidFill>
                  <a:schemeClr val="bg1"/>
                </a:solidFill>
              </a:rPr>
              <a:t>	</a:t>
            </a:r>
            <a:r>
              <a:rPr lang="ru-RU" sz="2000" b="1" dirty="0">
                <a:solidFill>
                  <a:schemeClr val="bg1"/>
                </a:solidFill>
              </a:rPr>
              <a:t>Работодатель самостоятельно определяет, какой нормативный правовой акт он использует, за исключением случаев, предусмотренных федеральными законами и иными нормативными правовыми актами Российской Федерации.</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296600" y="2068454"/>
            <a:ext cx="5661764" cy="2308324"/>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r>
              <a:rPr lang="ru-RU" b="1" dirty="0"/>
              <a:t>Если квалификационный справочник и профессиональный стандарт по аналогичным профессиям (должностям) содержат различные требования к квалификации, то какими документами должен пользоваться работодатель?</a:t>
            </a:r>
            <a:endParaRPr lang="ru-RU" sz="1500" b="1" dirty="0"/>
          </a:p>
        </p:txBody>
      </p:sp>
    </p:spTree>
    <p:extLst>
      <p:ext uri="{BB962C8B-B14F-4D97-AF65-F5344CB8AC3E}">
        <p14:creationId xmlns:p14="http://schemas.microsoft.com/office/powerpoint/2010/main" val="319707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6463308"/>
          </a:xfrm>
          <a:prstGeom prst="rect">
            <a:avLst/>
          </a:prstGeom>
        </p:spPr>
        <p:txBody>
          <a:bodyPr wrap="square">
            <a:spAutoFit/>
          </a:bodyPr>
          <a:lstStyle/>
          <a:p>
            <a:pPr algn="just"/>
            <a:r>
              <a:rPr lang="ru-RU" sz="1600" b="1" dirty="0">
                <a:solidFill>
                  <a:schemeClr val="bg1"/>
                </a:solidFill>
              </a:rPr>
              <a:t>	</a:t>
            </a:r>
            <a:r>
              <a:rPr lang="ru-RU" b="1" dirty="0" smtClean="0">
                <a:solidFill>
                  <a:schemeClr val="bg1"/>
                </a:solidFill>
              </a:rPr>
              <a:t>ТК </a:t>
            </a:r>
            <a:r>
              <a:rPr lang="ru-RU" b="1" dirty="0">
                <a:solidFill>
                  <a:schemeClr val="bg1"/>
                </a:solidFill>
              </a:rPr>
              <a:t>РФ устанавливает обязательность применения требований, содержащихся в профессиональных стандартах, в том числе при приеме работников на работу, в следующих случаях:</a:t>
            </a:r>
          </a:p>
          <a:p>
            <a:pPr algn="just"/>
            <a:r>
              <a:rPr lang="ru-RU" b="1" i="1" dirty="0">
                <a:solidFill>
                  <a:schemeClr val="bg1"/>
                </a:solidFill>
              </a:rPr>
              <a:t>согласно части второй статьи 57 ТК РФ наименование должностей, профессий, специальностей и квалификационные требования к ним должны соответствовать наименованиям и требованиям, указанным в квалификационных справочниках или профессиональных стандартах, если в соответствии с ТК РФ или иными федеральными законами с выполнением работ по этим должностям, профессиям, специальностям связано предоставление компенсаций и льгот либо наличие ограничений</a:t>
            </a:r>
            <a:r>
              <a:rPr lang="ru-RU" b="1" dirty="0">
                <a:solidFill>
                  <a:schemeClr val="bg1"/>
                </a:solidFill>
              </a:rPr>
              <a:t>;</a:t>
            </a:r>
          </a:p>
          <a:p>
            <a:pPr algn="just"/>
            <a:r>
              <a:rPr lang="ru-RU" b="1" i="1" dirty="0">
                <a:solidFill>
                  <a:schemeClr val="bg1"/>
                </a:solidFill>
              </a:rPr>
              <a:t>согласно статье 195.3 ТК РФ требования к квалификации работников, содержащиеся в профессиональных стандартах, обязательны для работодателя в случаях, если они установлены ТК РФ, другими федеральными законами, иными нормативными правовыми актами Российской Федерации.</a:t>
            </a:r>
          </a:p>
          <a:p>
            <a:pPr algn="just"/>
            <a:r>
              <a:rPr lang="ru-RU" b="1" dirty="0" smtClean="0">
                <a:solidFill>
                  <a:schemeClr val="bg1"/>
                </a:solidFill>
              </a:rPr>
              <a:t>	В </a:t>
            </a:r>
            <a:r>
              <a:rPr lang="ru-RU" b="1" dirty="0">
                <a:solidFill>
                  <a:schemeClr val="bg1"/>
                </a:solidFill>
              </a:rPr>
              <a:t>других случаях эти требования носят рекомендательный характер.</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4616648"/>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r>
              <a:rPr lang="ru-RU" sz="1600" b="1" dirty="0"/>
              <a:t>В каких случаях применение профессиональных стандартов является обязательным? Обязаны ли работодатели применять требования к квалификации работников, содержащиеся в профессиональных стандартах, в том числе при приеме на работу? Согласно статье 195.3 Трудового кодекса Российской Федерации (ТК РФ) профессиональные стандарты применяются "в качестве основы для определения требований к квалификации работников". Каким образом должно определяться, что именно из требований должно быть положено в основу? Есть ли необходимый минимум? В каких случаях допустимо повышение, а в каких - снижение требований? В чем заключаются изменения с 1 июля 2016 года, если те требования к квалификации, в части которых будет обязателен профессиональный стандарт, ранее установлены законами и иными нормативными правовыми актами?</a:t>
            </a:r>
          </a:p>
        </p:txBody>
      </p:sp>
    </p:spTree>
    <p:extLst>
      <p:ext uri="{BB962C8B-B14F-4D97-AF65-F5344CB8AC3E}">
        <p14:creationId xmlns:p14="http://schemas.microsoft.com/office/powerpoint/2010/main" val="1233713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99176" y="-30480"/>
            <a:ext cx="6092825" cy="641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99176" y="133414"/>
            <a:ext cx="5971239" cy="5324535"/>
          </a:xfrm>
          <a:prstGeom prst="rect">
            <a:avLst/>
          </a:prstGeom>
        </p:spPr>
        <p:txBody>
          <a:bodyPr wrap="square">
            <a:spAutoFit/>
          </a:bodyPr>
          <a:lstStyle/>
          <a:p>
            <a:pPr algn="just"/>
            <a:r>
              <a:rPr lang="ru-RU" sz="1600" b="1" dirty="0">
                <a:solidFill>
                  <a:schemeClr val="bg1"/>
                </a:solidFill>
              </a:rPr>
              <a:t>	</a:t>
            </a:r>
            <a:r>
              <a:rPr lang="ru-RU" sz="2000" b="1" dirty="0">
                <a:solidFill>
                  <a:schemeClr val="bg1"/>
                </a:solidFill>
              </a:rPr>
              <a:t>Обязательность применения требований профессиональных стандартов установлена для случаев, предусмотренных статьями 57 и 195.3 ТК РФ, и не зависит от формы собственности организации или статуса работодателя.</a:t>
            </a:r>
          </a:p>
          <a:p>
            <a:pPr algn="just"/>
            <a:r>
              <a:rPr lang="ru-RU" sz="2000" b="1" dirty="0" smtClean="0">
                <a:solidFill>
                  <a:schemeClr val="bg1"/>
                </a:solidFill>
              </a:rPr>
              <a:t>	Что </a:t>
            </a:r>
            <a:r>
              <a:rPr lang="ru-RU" sz="2000" b="1" dirty="0">
                <a:solidFill>
                  <a:schemeClr val="bg1"/>
                </a:solidFill>
              </a:rPr>
              <a:t>касается государственных и муниципальных организаций, то учитывая важность внедрения профессиональных стандартов для повышения производительности труда, обеспечения качества выполняемых работ (услуг), данным организациям следует провести анализ профессиональных компетенций работников на соответствие профессиональным стандартам, при необходимости составить план подготовки работников и дополнительного профессионального образования работников в рамках бюджета на соответствующий год.</a:t>
            </a:r>
          </a:p>
        </p:txBody>
      </p:sp>
      <p:sp>
        <p:nvSpPr>
          <p:cNvPr id="11" name="Прямоугольник 10"/>
          <p:cNvSpPr/>
          <p:nvPr/>
        </p:nvSpPr>
        <p:spPr>
          <a:xfrm>
            <a:off x="731838" y="1699122"/>
            <a:ext cx="184731" cy="369332"/>
          </a:xfrm>
          <a:prstGeom prst="rect">
            <a:avLst/>
          </a:prstGeom>
        </p:spPr>
        <p:txBody>
          <a:bodyPr wrap="none">
            <a:spAutoFit/>
          </a:bodyPr>
          <a:lstStyle/>
          <a:p>
            <a:endParaRPr lang="ru-RU" b="1" dirty="0"/>
          </a:p>
        </p:txBody>
      </p:sp>
      <p:sp>
        <p:nvSpPr>
          <p:cNvPr id="13" name="Овал 12"/>
          <p:cNvSpPr/>
          <p:nvPr/>
        </p:nvSpPr>
        <p:spPr>
          <a:xfrm>
            <a:off x="2700411" y="469348"/>
            <a:ext cx="1047750" cy="1047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183" y="635242"/>
            <a:ext cx="715962" cy="715962"/>
          </a:xfrm>
          <a:prstGeom prst="rect">
            <a:avLst/>
          </a:prstGeom>
        </p:spPr>
      </p:pic>
      <p:sp>
        <p:nvSpPr>
          <p:cNvPr id="3" name="Прямоугольник 2"/>
          <p:cNvSpPr/>
          <p:nvPr/>
        </p:nvSpPr>
        <p:spPr>
          <a:xfrm>
            <a:off x="122830" y="1693116"/>
            <a:ext cx="5976346" cy="2462213"/>
          </a:xfrm>
          <a:prstGeom prst="rect">
            <a:avLst/>
          </a:prstGeom>
        </p:spPr>
        <p:txBody>
          <a:bodyPr wrap="square">
            <a:spAutoFit/>
          </a:bodyPr>
          <a:lstStyle/>
          <a:p>
            <a:pPr algn="just"/>
            <a:r>
              <a:rPr lang="ru-RU" b="1" dirty="0"/>
              <a:t>Письмо Министерства труда и социальной защиты РФ от 4 апреля 2016 г. N </a:t>
            </a:r>
            <a:r>
              <a:rPr lang="ru-RU" b="1" dirty="0" smtClean="0"/>
              <a:t>14-0/10/В-2253</a:t>
            </a:r>
          </a:p>
          <a:p>
            <a:pPr algn="just"/>
            <a:endParaRPr lang="ru-RU" b="1" dirty="0"/>
          </a:p>
          <a:p>
            <a:pPr algn="just"/>
            <a:endParaRPr lang="ru-RU" sz="2000" b="1" dirty="0" smtClean="0"/>
          </a:p>
          <a:p>
            <a:pPr algn="just"/>
            <a:r>
              <a:rPr lang="ru-RU" sz="2000" b="1" dirty="0" smtClean="0"/>
              <a:t>Распространяется </a:t>
            </a:r>
            <a:r>
              <a:rPr lang="ru-RU" sz="2000" b="1" dirty="0"/>
              <a:t>обязательность применения требований профессиональных стандартов на всех работодателей или только на государственные и муниципальные организации</a:t>
            </a:r>
            <a:r>
              <a:rPr lang="ru-RU" sz="2000" b="1" dirty="0" smtClean="0"/>
              <a:t>?</a:t>
            </a:r>
            <a:endParaRPr lang="ru-RU" sz="2000" b="1" dirty="0"/>
          </a:p>
        </p:txBody>
      </p:sp>
    </p:spTree>
    <p:extLst>
      <p:ext uri="{BB962C8B-B14F-4D97-AF65-F5344CB8AC3E}">
        <p14:creationId xmlns:p14="http://schemas.microsoft.com/office/powerpoint/2010/main" val="426490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500" b="1" dirty="0">
                <a:solidFill>
                  <a:srgbClr val="FF0000"/>
                </a:solidFill>
              </a:rPr>
              <a:t>В соответствии с Федеральным законом от 02.05.2015 N 122-ФЗ</a:t>
            </a:r>
            <a:endParaRPr lang="ru-RU" sz="3500" dirty="0"/>
          </a:p>
        </p:txBody>
      </p:sp>
      <p:sp>
        <p:nvSpPr>
          <p:cNvPr id="3" name="Объект 2"/>
          <p:cNvSpPr>
            <a:spLocks noGrp="1"/>
          </p:cNvSpPr>
          <p:nvPr>
            <p:ph idx="1"/>
          </p:nvPr>
        </p:nvSpPr>
        <p:spPr/>
        <p:txBody>
          <a:bodyPr>
            <a:normAutofit lnSpcReduction="10000"/>
          </a:bodyPr>
          <a:lstStyle/>
          <a:p>
            <a:pPr algn="just"/>
            <a:r>
              <a:rPr lang="ru-RU" sz="2200" b="1" dirty="0"/>
              <a:t>Статья 4</a:t>
            </a:r>
          </a:p>
          <a:p>
            <a:pPr algn="just"/>
            <a:endParaRPr lang="ru-RU" sz="2200" b="1" dirty="0"/>
          </a:p>
          <a:p>
            <a:pPr algn="just"/>
            <a:r>
              <a:rPr lang="ru-RU" sz="2200" b="1" dirty="0"/>
              <a:t>1. Правительство Российской Федерации с учетом мнения Российской трехсторонней комиссии по регулированию социально-трудовых отношений </a:t>
            </a:r>
            <a:r>
              <a:rPr lang="ru-RU" sz="2200" b="1" dirty="0">
                <a:solidFill>
                  <a:srgbClr val="FF0000"/>
                </a:solidFill>
              </a:rPr>
              <a:t>может устанавливать особенности применения профессиональных стандартов в части требований, </a:t>
            </a:r>
            <a:r>
              <a:rPr lang="ru-RU" sz="2200" b="1" u="sng" dirty="0">
                <a:solidFill>
                  <a:srgbClr val="FF0000"/>
                </a:solidFill>
              </a:rPr>
              <a:t>обязательных для применения </a:t>
            </a:r>
            <a:r>
              <a:rPr lang="ru-RU" sz="2200" b="1" dirty="0">
                <a:solidFill>
                  <a:schemeClr val="tx1"/>
                </a:solidFill>
              </a:rPr>
              <a:t>государственными внебюджетными </a:t>
            </a:r>
            <a:r>
              <a:rPr lang="ru-RU" sz="2200" b="1" dirty="0"/>
              <a:t>фондами Российской Федерации, государственными или муниципальными учреждениями, государственными или муниципальными унитарными предприятиями, а также государственными корпорациями, государственными компаниями и хозяйственными обществами, более пятидесяти процентов акций (долей) в уставном капитале которых находится в государственной собственности или муниципальной собственности</a:t>
            </a:r>
            <a:r>
              <a:rPr lang="ru-RU" sz="2200" b="1" dirty="0" smtClean="0"/>
              <a:t>.</a:t>
            </a:r>
          </a:p>
          <a:p>
            <a:endParaRPr lang="ru-RU" dirty="0"/>
          </a:p>
        </p:txBody>
      </p:sp>
    </p:spTree>
    <p:extLst>
      <p:ext uri="{BB962C8B-B14F-4D97-AF65-F5344CB8AC3E}">
        <p14:creationId xmlns:p14="http://schemas.microsoft.com/office/powerpoint/2010/main" val="370200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FF0000"/>
                </a:solidFill>
              </a:rPr>
              <a:t>С 01 ИЮЛЯ 2016 г.!!!</a:t>
            </a:r>
            <a:br>
              <a:rPr lang="ru-RU" sz="3500" b="1" dirty="0">
                <a:solidFill>
                  <a:srgbClr val="FF0000"/>
                </a:solidFill>
              </a:rPr>
            </a:br>
            <a:r>
              <a:rPr lang="ru-RU" sz="3600" b="1" dirty="0" smtClean="0">
                <a:solidFill>
                  <a:srgbClr val="FF0000"/>
                </a:solidFill>
              </a:rPr>
              <a:t>Постановление Правительства РФ от </a:t>
            </a:r>
            <a:r>
              <a:rPr lang="ru-RU" sz="3600" b="1" dirty="0">
                <a:solidFill>
                  <a:srgbClr val="FF0000"/>
                </a:solidFill>
              </a:rPr>
              <a:t>27 июня 2016 </a:t>
            </a:r>
            <a:r>
              <a:rPr lang="ru-RU" sz="3600" b="1" dirty="0" smtClean="0">
                <a:solidFill>
                  <a:srgbClr val="FF0000"/>
                </a:solidFill>
              </a:rPr>
              <a:t>г. </a:t>
            </a:r>
            <a:r>
              <a:rPr lang="ru-RU" sz="3600" b="1" dirty="0">
                <a:solidFill>
                  <a:srgbClr val="FF0000"/>
                </a:solidFill>
              </a:rPr>
              <a:t>№ 584</a:t>
            </a:r>
            <a:endParaRPr lang="ru-RU" sz="3500"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algn="just"/>
            <a:r>
              <a:rPr lang="ru-RU" sz="3000" b="1" dirty="0" smtClean="0"/>
              <a:t>«Об </a:t>
            </a:r>
            <a:r>
              <a:rPr lang="ru-RU" sz="3000" b="1" dirty="0"/>
              <a:t>особенностях применения профессиональных стандартов в части требований, обязательных для применения государственными внебюджетными фондами Российской Федерации, государственными или муниципальными учреждениями, государственными или муниципальными унитарными предприятиями, а также государственными корпорациями, государственными компаниями и хозяйственными обществами, более пятидесяти процентов акций (долей) в уставном капитале которых находится в государственной собственности или муниципальной </a:t>
            </a:r>
            <a:r>
              <a:rPr lang="ru-RU" sz="3000" b="1" dirty="0" smtClean="0"/>
              <a:t>собственности»</a:t>
            </a:r>
            <a:endParaRPr lang="ru-RU" sz="3000" b="1" dirty="0"/>
          </a:p>
          <a:p>
            <a:endParaRPr lang="ru-RU" dirty="0"/>
          </a:p>
        </p:txBody>
      </p:sp>
    </p:spTree>
    <p:extLst>
      <p:ext uri="{BB962C8B-B14F-4D97-AF65-F5344CB8AC3E}">
        <p14:creationId xmlns:p14="http://schemas.microsoft.com/office/powerpoint/2010/main" val="2918663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16783</TotalTime>
  <Words>2039</Words>
  <Application>Microsoft Office PowerPoint</Application>
  <PresentationFormat>Произвольный</PresentationFormat>
  <Paragraphs>310</Paragraphs>
  <Slides>44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Ретро</vt:lpstr>
      <vt:lpstr>Внедрение профессиональных стандартов на предприятии</vt:lpstr>
      <vt:lpstr>Указ Президента РФ от 07.05.2012 N 597  «О мероприятиях по реализации государственной социальной политики»</vt:lpstr>
      <vt:lpstr>НЕОБХОДИМОСТЬ СОВЕРШЕНСТВОВАНИЯ НОРМАТИВНОЙ БАЗЫ СОЦИАЛЬНО – ТРУДОВЫХ ОТНОШЕНИЙ В РОССИИ</vt:lpstr>
      <vt:lpstr>Презентация PowerPoint</vt:lpstr>
      <vt:lpstr>Презентация PowerPoint</vt:lpstr>
      <vt:lpstr>Презентация PowerPoint</vt:lpstr>
      <vt:lpstr>Презентация PowerPoint</vt:lpstr>
      <vt:lpstr>С 01 ИЮЛЯ 2016 г.!!! В соответствии с Федеральным законом от 02.05.2015 N 122-ФЗ</vt:lpstr>
      <vt:lpstr>С 01 ИЮЛЯ 2016 г.!!! Постановление Правительства РФ от 27 июня 2016 г. № 584</vt:lpstr>
      <vt:lpstr>С 01 ИЮЛЯ 2016 г.!!! Постановление Правительства РФ от 27 июня 2016 г. № 584</vt:lpstr>
      <vt:lpstr>С 01 ИЮЛЯ 2016 г.!!! Постановление Правительства РФ от 27 июня 2016 г. № 584</vt:lpstr>
      <vt:lpstr>Презентация PowerPoint</vt:lpstr>
      <vt:lpstr>Презентация PowerPoint</vt:lpstr>
      <vt:lpstr>                                      ПРОФЕССИОНАЛЬНЫЙ СТАНДАРТ И ДОЛЖНОСТНАЯ ИНСТРУКЦИЯ  </vt:lpstr>
      <vt:lpstr> НАИМЕНОВАНИЯ ДОЛЖНОСТЕЙ</vt:lpstr>
      <vt:lpstr>  ТРАЕКТОРИИ ОБРАЗОВАНИЯ И ОБУЧЕНИЯ   </vt:lpstr>
      <vt:lpstr>Презентация PowerPoint</vt:lpstr>
      <vt:lpstr>Презентация PowerPoint</vt:lpstr>
      <vt:lpstr>Презентация PowerPoint</vt:lpstr>
      <vt:lpstr>СТРУКТУРА ПРОФЕССИОНАЛЬНОГО СТАНДАРТА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 №1. Формирование рабочей группы.</vt:lpstr>
      <vt:lpstr>Этап №1. Формирование рабочей группы.</vt:lpstr>
      <vt:lpstr>Этап №2. Анализ реестра ПС.</vt:lpstr>
      <vt:lpstr>Презентация PowerPoint</vt:lpstr>
      <vt:lpstr>Этап №3. Сравнение, анализ требований ПС: ОТФ, наименований должностей, требований к образованию и опыту. </vt:lpstr>
      <vt:lpstr>Презентация PowerPoint</vt:lpstr>
      <vt:lpstr>Этап №3. Сравнение, анализ требований ПС: ОТФ, наименований должностей, требований к образованию и опыту. </vt:lpstr>
      <vt:lpstr>Этап №4. Подведение итогов проведенной работы.</vt:lpstr>
      <vt:lpstr>Этап №4. Подведение итогов проведенной работы.</vt:lpstr>
      <vt:lpstr>Этап №5. Мониторинг.</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Профессиональный стандарт</dc:title>
  <dc:creator>notebook</dc:creator>
  <cp:lastModifiedBy>Катя</cp:lastModifiedBy>
  <cp:revision>181</cp:revision>
  <dcterms:created xsi:type="dcterms:W3CDTF">2015-09-03T12:34:29Z</dcterms:created>
  <dcterms:modified xsi:type="dcterms:W3CDTF">2021-03-29T16:44:27Z</dcterms:modified>
</cp:coreProperties>
</file>